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4" r:id="rId4"/>
    <p:sldMasterId id="2147483681" r:id="rId5"/>
    <p:sldMasterId id="2147483688" r:id="rId6"/>
    <p:sldMasterId id="2147483695" r:id="rId7"/>
  </p:sldMasterIdLst>
  <p:notesMasterIdLst>
    <p:notesMasterId r:id="rId34"/>
  </p:notesMasterIdLst>
  <p:sldIdLst>
    <p:sldId id="256" r:id="rId8"/>
    <p:sldId id="257" r:id="rId9"/>
    <p:sldId id="258" r:id="rId10"/>
    <p:sldId id="260" r:id="rId11"/>
    <p:sldId id="259" r:id="rId12"/>
    <p:sldId id="282" r:id="rId13"/>
    <p:sldId id="264" r:id="rId14"/>
    <p:sldId id="281" r:id="rId15"/>
    <p:sldId id="280" r:id="rId16"/>
    <p:sldId id="262" r:id="rId17"/>
    <p:sldId id="263" r:id="rId18"/>
    <p:sldId id="261" r:id="rId19"/>
    <p:sldId id="265" r:id="rId20"/>
    <p:sldId id="266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69" r:id="rId32"/>
    <p:sldId id="26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41" autoAdjust="0"/>
  </p:normalViewPr>
  <p:slideViewPr>
    <p:cSldViewPr snapToGrid="0">
      <p:cViewPr varScale="1">
        <p:scale>
          <a:sx n="106" d="100"/>
          <a:sy n="106" d="100"/>
        </p:scale>
        <p:origin x="14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nazarovaau\Desktop\Microsoft%20Excel%20Worksheet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Количество обращений с признаками</a:t>
            </a:r>
            <a:r>
              <a:rPr lang="ru-RU" sz="2800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коррупции, поступивших в исполнительные </a:t>
            </a:r>
            <a:r>
              <a:rPr lang="ru-RU" sz="2800" baseline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органы 2010-2015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Лист1!$B$16:$B$21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Лист1!$C$16:$C$21</c:f>
              <c:numCache>
                <c:formatCode>General</c:formatCode>
                <c:ptCount val="6"/>
                <c:pt idx="0">
                  <c:v>94</c:v>
                </c:pt>
                <c:pt idx="1">
                  <c:v>274</c:v>
                </c:pt>
                <c:pt idx="2">
                  <c:v>358</c:v>
                </c:pt>
                <c:pt idx="3">
                  <c:v>306</c:v>
                </c:pt>
                <c:pt idx="4">
                  <c:v>411</c:v>
                </c:pt>
                <c:pt idx="5">
                  <c:v>494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4395696"/>
        <c:axId val="234396480"/>
      </c:lineChart>
      <c:catAx>
        <c:axId val="23439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4396480"/>
        <c:crosses val="autoZero"/>
        <c:auto val="1"/>
        <c:lblAlgn val="ctr"/>
        <c:lblOffset val="100"/>
        <c:noMultiLvlLbl val="0"/>
      </c:catAx>
      <c:valAx>
        <c:axId val="2343964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4395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6.6329833770778654E-2"/>
                  <c:y val="7.821923301254001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0329177602799645E-2"/>
                  <c:y val="-0.13710411198600167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433814523184602"/>
                  <c:y val="-0.15856991834354048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463035870516182E-2"/>
                  <c:y val="-9.3022382618839314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5789588801399818E-2"/>
                  <c:y val="2.358559346748323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6297900262467194E-2"/>
                  <c:y val="4.609616506270049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4108048993875743E-2"/>
                  <c:y val="8.13531641878098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637180234522844E-2"/>
                  <c:y val="6.6873598000564624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777777777777779E-2"/>
                      <c:h val="7.9652960046660837E-2"/>
                    </c:manualLayout>
                  </c15:layout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7.7058180227471572E-3"/>
                  <c:y val="6.3659959171770197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222222222222222E-2"/>
                      <c:h val="6.5764071157771942E-2"/>
                    </c:manualLayout>
                  </c15:layout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Лист1!$B$2:$B$11</c:f>
              <c:strCache>
                <c:ptCount val="10"/>
                <c:pt idx="0">
                  <c:v>ГУ и ГУП</c:v>
                </c:pt>
                <c:pt idx="1">
                  <c:v>СФЕРА ОБРАЗОВАНИЯ</c:v>
                </c:pt>
                <c:pt idx="2">
                  <c:v>СФЕРА ЗДРАВООХРАНЕНИЯ</c:v>
                </c:pt>
                <c:pt idx="3">
                  <c:v>ПРАВООХРАНИТЕЛЬНАЯ ДЕЯТЕЛЬНОСТЬ </c:v>
                </c:pt>
                <c:pt idx="4">
                  <c:v>ГОСУДАРСТВЕННЫЕ СЛУЖАЩИЕ</c:v>
                </c:pt>
                <c:pt idx="5">
                  <c:v>ТОРГОВЛЯ</c:v>
                </c:pt>
                <c:pt idx="6">
                  <c:v>ЖКХ, УПРАВЛЯЮЩИЕ КОМПАНИИ</c:v>
                </c:pt>
                <c:pt idx="7">
                  <c:v>АРХИТЕКТУРА, СТРОИТЕЛЬСТВО, РЕКОНСТРУКЦИЯ </c:v>
                </c:pt>
                <c:pt idx="8">
                  <c:v>ДОРОЖНЫЕ РАБОТЫ, БЛАГОУСТРОЙСТВО</c:v>
                </c:pt>
                <c:pt idx="9">
                  <c:v>МО И МУНИЦИПАЛЬНЫЕ СЛУЖАЩИЕ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194</c:v>
                </c:pt>
                <c:pt idx="1">
                  <c:v>115</c:v>
                </c:pt>
                <c:pt idx="2">
                  <c:v>81</c:v>
                </c:pt>
                <c:pt idx="3">
                  <c:v>40</c:v>
                </c:pt>
                <c:pt idx="4">
                  <c:v>38</c:v>
                </c:pt>
                <c:pt idx="5">
                  <c:v>34</c:v>
                </c:pt>
                <c:pt idx="6">
                  <c:v>33</c:v>
                </c:pt>
                <c:pt idx="7">
                  <c:v>14</c:v>
                </c:pt>
                <c:pt idx="8">
                  <c:v>12</c:v>
                </c:pt>
                <c:pt idx="9">
                  <c:v>9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87794324622466"/>
          <c:y val="8.1496508246141644E-2"/>
          <c:w val="0.39233167864886453"/>
          <c:h val="0.89384068164511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41E58-8579-45B5-8BBE-B1F094506387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F4EC8-69F1-4A01-AA23-03EBF82B9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961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4EC8-69F1-4A01-AA23-03EBF82B906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913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4EC8-69F1-4A01-AA23-03EBF82B906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149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4EC8-69F1-4A01-AA23-03EBF82B906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981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6263D-B419-4D37-AB97-5EEC83D2465A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3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29BB-3C21-4377-8F96-1275C7785F75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A48F-CE08-433C-9D82-263F97DA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7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29BB-3C21-4377-8F96-1275C7785F75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A48F-CE08-433C-9D82-263F97DA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52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29BB-3C21-4377-8F96-1275C7785F75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A48F-CE08-433C-9D82-263F97DA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785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_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badablog.ru/wp-content/uploads/2012/06/megafon-logo.jpg"/>
          <p:cNvSpPr>
            <a:spLocks noChangeAspect="1" noChangeArrowheads="1"/>
          </p:cNvSpPr>
          <p:nvPr/>
        </p:nvSpPr>
        <p:spPr bwMode="auto">
          <a:xfrm>
            <a:off x="207433" y="-914400"/>
            <a:ext cx="863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0" name="Picture 3" descr="C:\Users\svetlana.bashlyk\AppData\Local\Microsoft\Windows\Temporary Internet Files\Content.Outlook\I6QTL8JF\MF_3D_CMYK_PS_HZ_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4" y="191583"/>
            <a:ext cx="2639616" cy="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E8696EA9-F0C0-4C26-968F-8B6E69B74976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16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46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C:\Users\svetlana.bashlyk\AppData\Local\Microsoft\Windows\Temporary Internet Files\Content.Outlook\I6QTL8JF\PP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5360" y="1988840"/>
            <a:ext cx="11521280" cy="1440160"/>
          </a:xfrm>
          <a:prstGeom prst="rect">
            <a:avLst/>
          </a:prstGeom>
        </p:spPr>
        <p:txBody>
          <a:bodyPr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5884768"/>
            <a:ext cx="7680853" cy="4245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DD39D01C-50B1-46A1-B4F1-28E0A25A6976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9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"/>
            <a:ext cx="8928992" cy="100012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5E71EAD6-E9D0-423F-9E54-7F4EE4620252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23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овое имя для маке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7558-FAB7-4FCE-B261-DEC4EFF2A167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63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61A9-0935-4124-A8C2-B9EF989C5532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</a:endParaRPr>
          </a:p>
        </p:txBody>
      </p:sp>
      <p:pic>
        <p:nvPicPr>
          <p:cNvPr id="6" name="Picture 11" descr="http://www.fotokanal.com/images/30/p-1458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17"/>
            <a:ext cx="12192000" cy="61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http://www.fotokanal.com/images/30/p-1458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" b="89885" l="2128" r="100000">
                        <a14:foregroundMark x1="89452" y1="19620" x2="95564" y2="21860"/>
                        <a14:foregroundMark x1="95564" y1="21996" x2="99955" y2="10794"/>
                        <a14:foregroundMark x1="9054" y1="9980" x2="10819" y2="15818"/>
                        <a14:backgroundMark x1="85514" y1="45893" x2="85423" y2="37746"/>
                        <a14:backgroundMark x1="85423" y1="37746" x2="87234" y2="26680"/>
                        <a14:backgroundMark x1="87732" y1="26680" x2="89814" y2="21724"/>
                        <a14:backgroundMark x1="89814" y1="21724" x2="99774" y2="28921"/>
                        <a14:backgroundMark x1="96469" y1="21453" x2="99955" y2="13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3" y="-9426"/>
            <a:ext cx="12216000" cy="61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0" y="6108970"/>
            <a:ext cx="12211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rgbClr val="000000"/>
                </a:solidFill>
                <a:ea typeface="ＭＳ Ｐゴシック" pitchFamily="34" charset="-128"/>
              </a:rPr>
              <a:t>Базовый </a:t>
            </a:r>
            <a:r>
              <a:rPr lang="ru-RU" sz="1800" dirty="0" smtClean="0">
                <a:solidFill>
                  <a:srgbClr val="000000"/>
                </a:solidFill>
                <a:ea typeface="ＭＳ Ｐゴシック" pitchFamily="34" charset="-128"/>
              </a:rPr>
              <a:t>тренинг</a:t>
            </a:r>
            <a:endParaRPr lang="en-US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338085" y="5013176"/>
            <a:ext cx="107083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600" b="1" spc="-300" dirty="0">
                <a:solidFill>
                  <a:srgbClr val="FFFFFF"/>
                </a:solidFill>
                <a:ea typeface="ＭＳ Ｐゴシック" pitchFamily="34" charset="-128"/>
              </a:rPr>
              <a:t>КОРРУПЦИИ – </a:t>
            </a:r>
            <a:endParaRPr lang="en-US" sz="3200" b="1" spc="-3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711606" y="4667652"/>
            <a:ext cx="353237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500" b="1" kern="400" spc="-180" dirty="0" smtClean="0">
                <a:solidFill>
                  <a:srgbClr val="FFFFFF"/>
                </a:solidFill>
                <a:ea typeface="ＭＳ Ｐゴシック" pitchFamily="34" charset="-128"/>
              </a:rPr>
              <a:t>НЕТ!</a:t>
            </a:r>
            <a:endParaRPr lang="en-US" sz="5400" b="1" kern="400" spc="-18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8453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74"/>
          <p:cNvSpPr>
            <a:spLocks noChangeArrowheads="1"/>
          </p:cNvSpPr>
          <p:nvPr userDrawn="1"/>
        </p:nvSpPr>
        <p:spPr bwMode="auto">
          <a:xfrm>
            <a:off x="-9995" y="3716339"/>
            <a:ext cx="12211200" cy="31416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  <p:sp>
        <p:nvSpPr>
          <p:cNvPr id="2" name="AutoShape 2" descr="http://badablog.ru/wp-content/uploads/2012/06/megafon-logo.jpg"/>
          <p:cNvSpPr>
            <a:spLocks noChangeAspect="1" noChangeArrowheads="1"/>
          </p:cNvSpPr>
          <p:nvPr userDrawn="1"/>
        </p:nvSpPr>
        <p:spPr bwMode="auto">
          <a:xfrm>
            <a:off x="207433" y="-914400"/>
            <a:ext cx="863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295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_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badablog.ru/wp-content/uploads/2012/06/megafon-logo.jpg"/>
          <p:cNvSpPr>
            <a:spLocks noChangeAspect="1" noChangeArrowheads="1"/>
          </p:cNvSpPr>
          <p:nvPr/>
        </p:nvSpPr>
        <p:spPr bwMode="auto">
          <a:xfrm>
            <a:off x="207433" y="-914400"/>
            <a:ext cx="863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0" name="Picture 3" descr="C:\Users\svetlana.bashlyk\AppData\Local\Microsoft\Windows\Temporary Internet Files\Content.Outlook\I6QTL8JF\MF_3D_CMYK_PS_HZ_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4" y="191583"/>
            <a:ext cx="2639616" cy="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E8696EA9-F0C0-4C26-968F-8B6E69B74976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16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97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C:\Users\svetlana.bashlyk\AppData\Local\Microsoft\Windows\Temporary Internet Files\Content.Outlook\I6QTL8JF\PP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5360" y="1988840"/>
            <a:ext cx="11521280" cy="1440160"/>
          </a:xfrm>
          <a:prstGeom prst="rect">
            <a:avLst/>
          </a:prstGeom>
        </p:spPr>
        <p:txBody>
          <a:bodyPr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5884768"/>
            <a:ext cx="7680853" cy="4245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DD39D01C-50B1-46A1-B4F1-28E0A25A6976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7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29BB-3C21-4377-8F96-1275C7785F75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A48F-CE08-433C-9D82-263F97DA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7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"/>
            <a:ext cx="8928992" cy="100012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5E71EAD6-E9D0-423F-9E54-7F4EE4620252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0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овое имя для маке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7558-FAB7-4FCE-B261-DEC4EFF2A167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69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61A9-0935-4124-A8C2-B9EF989C5532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</a:endParaRPr>
          </a:p>
        </p:txBody>
      </p:sp>
      <p:pic>
        <p:nvPicPr>
          <p:cNvPr id="6" name="Picture 11" descr="http://www.fotokanal.com/images/30/p-1458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17"/>
            <a:ext cx="12192000" cy="61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http://www.fotokanal.com/images/30/p-1458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" b="89885" l="2128" r="100000">
                        <a14:foregroundMark x1="89452" y1="19620" x2="95564" y2="21860"/>
                        <a14:foregroundMark x1="95564" y1="21996" x2="99955" y2="10794"/>
                        <a14:foregroundMark x1="9054" y1="9980" x2="10819" y2="15818"/>
                        <a14:backgroundMark x1="85514" y1="45893" x2="85423" y2="37746"/>
                        <a14:backgroundMark x1="85423" y1="37746" x2="87234" y2="26680"/>
                        <a14:backgroundMark x1="87732" y1="26680" x2="89814" y2="21724"/>
                        <a14:backgroundMark x1="89814" y1="21724" x2="99774" y2="28921"/>
                        <a14:backgroundMark x1="96469" y1="21453" x2="99955" y2="13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3" y="-9426"/>
            <a:ext cx="12216000" cy="61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0" y="6108970"/>
            <a:ext cx="12211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rgbClr val="000000"/>
                </a:solidFill>
                <a:ea typeface="ＭＳ Ｐゴシック" pitchFamily="34" charset="-128"/>
              </a:rPr>
              <a:t>Базовый </a:t>
            </a:r>
            <a:r>
              <a:rPr lang="ru-RU" sz="1800" dirty="0" smtClean="0">
                <a:solidFill>
                  <a:srgbClr val="000000"/>
                </a:solidFill>
                <a:ea typeface="ＭＳ Ｐゴシック" pitchFamily="34" charset="-128"/>
              </a:rPr>
              <a:t>тренинг</a:t>
            </a:r>
            <a:endParaRPr lang="en-US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338085" y="5013176"/>
            <a:ext cx="107083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600" b="1" spc="-300" dirty="0">
                <a:solidFill>
                  <a:srgbClr val="FFFFFF"/>
                </a:solidFill>
                <a:ea typeface="ＭＳ Ｐゴシック" pitchFamily="34" charset="-128"/>
              </a:rPr>
              <a:t>КОРРУПЦИИ – </a:t>
            </a:r>
            <a:endParaRPr lang="en-US" sz="3200" b="1" spc="-3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711606" y="4667652"/>
            <a:ext cx="353237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500" b="1" kern="400" spc="-180" dirty="0" smtClean="0">
                <a:solidFill>
                  <a:srgbClr val="FFFFFF"/>
                </a:solidFill>
                <a:ea typeface="ＭＳ Ｐゴシック" pitchFamily="34" charset="-128"/>
              </a:rPr>
              <a:t>НЕТ!</a:t>
            </a:r>
            <a:endParaRPr lang="en-US" sz="5400" b="1" kern="400" spc="-18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1071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74"/>
          <p:cNvSpPr>
            <a:spLocks noChangeArrowheads="1"/>
          </p:cNvSpPr>
          <p:nvPr userDrawn="1"/>
        </p:nvSpPr>
        <p:spPr bwMode="auto">
          <a:xfrm>
            <a:off x="-9995" y="3716339"/>
            <a:ext cx="12211200" cy="31416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  <p:sp>
        <p:nvSpPr>
          <p:cNvPr id="2" name="AutoShape 2" descr="http://badablog.ru/wp-content/uploads/2012/06/megafon-logo.jpg"/>
          <p:cNvSpPr>
            <a:spLocks noChangeAspect="1" noChangeArrowheads="1"/>
          </p:cNvSpPr>
          <p:nvPr userDrawn="1"/>
        </p:nvSpPr>
        <p:spPr bwMode="auto">
          <a:xfrm>
            <a:off x="207433" y="-914400"/>
            <a:ext cx="863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9007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_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badablog.ru/wp-content/uploads/2012/06/megafon-logo.jpg"/>
          <p:cNvSpPr>
            <a:spLocks noChangeAspect="1" noChangeArrowheads="1"/>
          </p:cNvSpPr>
          <p:nvPr/>
        </p:nvSpPr>
        <p:spPr bwMode="auto">
          <a:xfrm>
            <a:off x="207433" y="-914400"/>
            <a:ext cx="863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0" name="Picture 3" descr="C:\Users\svetlana.bashlyk\AppData\Local\Microsoft\Windows\Temporary Internet Files\Content.Outlook\I6QTL8JF\MF_3D_CMYK_PS_HZ_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4" y="191583"/>
            <a:ext cx="2639616" cy="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E8696EA9-F0C0-4C26-968F-8B6E69B74976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16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C:\Users\svetlana.bashlyk\AppData\Local\Microsoft\Windows\Temporary Internet Files\Content.Outlook\I6QTL8JF\PP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5360" y="1988840"/>
            <a:ext cx="11521280" cy="1440160"/>
          </a:xfrm>
          <a:prstGeom prst="rect">
            <a:avLst/>
          </a:prstGeom>
        </p:spPr>
        <p:txBody>
          <a:bodyPr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5884768"/>
            <a:ext cx="7680853" cy="4245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DD39D01C-50B1-46A1-B4F1-28E0A25A6976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4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"/>
            <a:ext cx="8928992" cy="100012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5E71EAD6-E9D0-423F-9E54-7F4EE4620252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6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овое имя для маке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7558-FAB7-4FCE-B261-DEC4EFF2A167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10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61A9-0935-4124-A8C2-B9EF989C5532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</a:endParaRPr>
          </a:p>
        </p:txBody>
      </p:sp>
      <p:pic>
        <p:nvPicPr>
          <p:cNvPr id="6" name="Picture 11" descr="http://www.fotokanal.com/images/30/p-1458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17"/>
            <a:ext cx="12192000" cy="61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http://www.fotokanal.com/images/30/p-1458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" b="89885" l="2128" r="100000">
                        <a14:foregroundMark x1="89452" y1="19620" x2="95564" y2="21860"/>
                        <a14:foregroundMark x1="95564" y1="21996" x2="99955" y2="10794"/>
                        <a14:foregroundMark x1="9054" y1="9980" x2="10819" y2="15818"/>
                        <a14:backgroundMark x1="85514" y1="45893" x2="85423" y2="37746"/>
                        <a14:backgroundMark x1="85423" y1="37746" x2="87234" y2="26680"/>
                        <a14:backgroundMark x1="87732" y1="26680" x2="89814" y2="21724"/>
                        <a14:backgroundMark x1="89814" y1="21724" x2="99774" y2="28921"/>
                        <a14:backgroundMark x1="96469" y1="21453" x2="99955" y2="13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3" y="-9426"/>
            <a:ext cx="12216000" cy="61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0" y="6108970"/>
            <a:ext cx="12211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rgbClr val="000000"/>
                </a:solidFill>
                <a:ea typeface="ＭＳ Ｐゴシック" pitchFamily="34" charset="-128"/>
              </a:rPr>
              <a:t>Базовый </a:t>
            </a:r>
            <a:r>
              <a:rPr lang="ru-RU" sz="1800" dirty="0" smtClean="0">
                <a:solidFill>
                  <a:srgbClr val="000000"/>
                </a:solidFill>
                <a:ea typeface="ＭＳ Ｐゴシック" pitchFamily="34" charset="-128"/>
              </a:rPr>
              <a:t>тренинг</a:t>
            </a:r>
            <a:endParaRPr lang="en-US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338085" y="5013176"/>
            <a:ext cx="107083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600" b="1" spc="-300" dirty="0">
                <a:solidFill>
                  <a:srgbClr val="FFFFFF"/>
                </a:solidFill>
                <a:ea typeface="ＭＳ Ｐゴシック" pitchFamily="34" charset="-128"/>
              </a:rPr>
              <a:t>КОРРУПЦИИ – </a:t>
            </a:r>
            <a:endParaRPr lang="en-US" sz="3200" b="1" spc="-3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711606" y="4667652"/>
            <a:ext cx="353237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500" b="1" kern="400" spc="-180" dirty="0" smtClean="0">
                <a:solidFill>
                  <a:srgbClr val="FFFFFF"/>
                </a:solidFill>
                <a:ea typeface="ＭＳ Ｐゴシック" pitchFamily="34" charset="-128"/>
              </a:rPr>
              <a:t>НЕТ!</a:t>
            </a:r>
            <a:endParaRPr lang="en-US" sz="5400" b="1" kern="400" spc="-18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878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74"/>
          <p:cNvSpPr>
            <a:spLocks noChangeArrowheads="1"/>
          </p:cNvSpPr>
          <p:nvPr userDrawn="1"/>
        </p:nvSpPr>
        <p:spPr bwMode="auto">
          <a:xfrm>
            <a:off x="-9995" y="3716339"/>
            <a:ext cx="12211200" cy="31416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  <p:sp>
        <p:nvSpPr>
          <p:cNvPr id="2" name="AutoShape 2" descr="http://badablog.ru/wp-content/uploads/2012/06/megafon-logo.jpg"/>
          <p:cNvSpPr>
            <a:spLocks noChangeAspect="1" noChangeArrowheads="1"/>
          </p:cNvSpPr>
          <p:nvPr userDrawn="1"/>
        </p:nvSpPr>
        <p:spPr bwMode="auto">
          <a:xfrm>
            <a:off x="207433" y="-914400"/>
            <a:ext cx="863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3984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29BB-3C21-4377-8F96-1275C7785F75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A48F-CE08-433C-9D82-263F97DA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161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_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badablog.ru/wp-content/uploads/2012/06/megafon-logo.jpg"/>
          <p:cNvSpPr>
            <a:spLocks noChangeAspect="1" noChangeArrowheads="1"/>
          </p:cNvSpPr>
          <p:nvPr/>
        </p:nvSpPr>
        <p:spPr bwMode="auto">
          <a:xfrm>
            <a:off x="207433" y="-914400"/>
            <a:ext cx="863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0" name="Picture 3" descr="C:\Users\svetlana.bashlyk\AppData\Local\Microsoft\Windows\Temporary Internet Files\Content.Outlook\I6QTL8JF\MF_3D_CMYK_PS_HZ_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4" y="191583"/>
            <a:ext cx="2639616" cy="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E8696EA9-F0C0-4C26-968F-8B6E69B74976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16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39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C:\Users\svetlana.bashlyk\AppData\Local\Microsoft\Windows\Temporary Internet Files\Content.Outlook\I6QTL8JF\PP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5360" y="1988840"/>
            <a:ext cx="11521280" cy="1440160"/>
          </a:xfrm>
          <a:prstGeom prst="rect">
            <a:avLst/>
          </a:prstGeom>
        </p:spPr>
        <p:txBody>
          <a:bodyPr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5884768"/>
            <a:ext cx="7680853" cy="4245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DD39D01C-50B1-46A1-B4F1-28E0A25A6976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43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"/>
            <a:ext cx="8928992" cy="100012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5E71EAD6-E9D0-423F-9E54-7F4EE4620252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61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овое имя для маке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7558-FAB7-4FCE-B261-DEC4EFF2A167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90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61A9-0935-4124-A8C2-B9EF989C5532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</a:endParaRPr>
          </a:p>
        </p:txBody>
      </p:sp>
      <p:pic>
        <p:nvPicPr>
          <p:cNvPr id="6" name="Picture 11" descr="http://www.fotokanal.com/images/30/p-1458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17"/>
            <a:ext cx="12192000" cy="61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http://www.fotokanal.com/images/30/p-1458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" b="89885" l="2128" r="100000">
                        <a14:foregroundMark x1="89452" y1="19620" x2="95564" y2="21860"/>
                        <a14:foregroundMark x1="95564" y1="21996" x2="99955" y2="10794"/>
                        <a14:foregroundMark x1="9054" y1="9980" x2="10819" y2="15818"/>
                        <a14:backgroundMark x1="85514" y1="45893" x2="85423" y2="37746"/>
                        <a14:backgroundMark x1="85423" y1="37746" x2="87234" y2="26680"/>
                        <a14:backgroundMark x1="87732" y1="26680" x2="89814" y2="21724"/>
                        <a14:backgroundMark x1="89814" y1="21724" x2="99774" y2="28921"/>
                        <a14:backgroundMark x1="96469" y1="21453" x2="99955" y2="13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3" y="-9426"/>
            <a:ext cx="12216000" cy="61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0" y="6108970"/>
            <a:ext cx="12211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rgbClr val="000000"/>
                </a:solidFill>
                <a:ea typeface="ＭＳ Ｐゴシック" pitchFamily="34" charset="-128"/>
              </a:rPr>
              <a:t>Базовый </a:t>
            </a:r>
            <a:r>
              <a:rPr lang="ru-RU" sz="1800" dirty="0" smtClean="0">
                <a:solidFill>
                  <a:srgbClr val="000000"/>
                </a:solidFill>
                <a:ea typeface="ＭＳ Ｐゴシック" pitchFamily="34" charset="-128"/>
              </a:rPr>
              <a:t>тренинг</a:t>
            </a:r>
            <a:endParaRPr lang="en-US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338085" y="5013176"/>
            <a:ext cx="107083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600" b="1" spc="-300" dirty="0">
                <a:solidFill>
                  <a:srgbClr val="FFFFFF"/>
                </a:solidFill>
                <a:ea typeface="ＭＳ Ｐゴシック" pitchFamily="34" charset="-128"/>
              </a:rPr>
              <a:t>КОРРУПЦИИ – </a:t>
            </a:r>
            <a:endParaRPr lang="en-US" sz="3200" b="1" spc="-3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711606" y="4667652"/>
            <a:ext cx="353237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500" b="1" kern="400" spc="-180" dirty="0" smtClean="0">
                <a:solidFill>
                  <a:srgbClr val="FFFFFF"/>
                </a:solidFill>
                <a:ea typeface="ＭＳ Ｐゴシック" pitchFamily="34" charset="-128"/>
              </a:rPr>
              <a:t>НЕТ!</a:t>
            </a:r>
            <a:endParaRPr lang="en-US" sz="5400" b="1" kern="400" spc="-18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087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74"/>
          <p:cNvSpPr>
            <a:spLocks noChangeArrowheads="1"/>
          </p:cNvSpPr>
          <p:nvPr userDrawn="1"/>
        </p:nvSpPr>
        <p:spPr bwMode="auto">
          <a:xfrm>
            <a:off x="-9995" y="3716339"/>
            <a:ext cx="12211200" cy="31416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  <p:sp>
        <p:nvSpPr>
          <p:cNvPr id="2" name="AutoShape 2" descr="http://badablog.ru/wp-content/uploads/2012/06/megafon-logo.jpg"/>
          <p:cNvSpPr>
            <a:spLocks noChangeAspect="1" noChangeArrowheads="1"/>
          </p:cNvSpPr>
          <p:nvPr userDrawn="1"/>
        </p:nvSpPr>
        <p:spPr bwMode="auto">
          <a:xfrm>
            <a:off x="207433" y="-914400"/>
            <a:ext cx="863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6468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_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badablog.ru/wp-content/uploads/2012/06/megafon-logo.jpg"/>
          <p:cNvSpPr>
            <a:spLocks noChangeAspect="1" noChangeArrowheads="1"/>
          </p:cNvSpPr>
          <p:nvPr/>
        </p:nvSpPr>
        <p:spPr bwMode="auto">
          <a:xfrm>
            <a:off x="207433" y="-914400"/>
            <a:ext cx="863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0" name="Picture 3" descr="C:\Users\svetlana.bashlyk\AppData\Local\Microsoft\Windows\Temporary Internet Files\Content.Outlook\I6QTL8JF\MF_3D_CMYK_PS_HZ_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4" y="191583"/>
            <a:ext cx="2639616" cy="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E8696EA9-F0C0-4C26-968F-8B6E69B74976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16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6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C:\Users\svetlana.bashlyk\AppData\Local\Microsoft\Windows\Temporary Internet Files\Content.Outlook\I6QTL8JF\PP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5360" y="1988840"/>
            <a:ext cx="11521280" cy="1440160"/>
          </a:xfrm>
          <a:prstGeom prst="rect">
            <a:avLst/>
          </a:prstGeom>
        </p:spPr>
        <p:txBody>
          <a:bodyPr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5884768"/>
            <a:ext cx="7680853" cy="4245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DD39D01C-50B1-46A1-B4F1-28E0A25A6976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89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"/>
            <a:ext cx="8928992" cy="100012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5E71EAD6-E9D0-423F-9E54-7F4EE4620252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1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овое имя для маке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7558-FAB7-4FCE-B261-DEC4EFF2A167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3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29BB-3C21-4377-8F96-1275C7785F75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A48F-CE08-433C-9D82-263F97DA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574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61A9-0935-4124-A8C2-B9EF989C5532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</a:endParaRPr>
          </a:p>
        </p:txBody>
      </p:sp>
      <p:pic>
        <p:nvPicPr>
          <p:cNvPr id="6" name="Picture 11" descr="http://www.fotokanal.com/images/30/p-1458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17"/>
            <a:ext cx="12192000" cy="61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http://www.fotokanal.com/images/30/p-1458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" b="89885" l="2128" r="100000">
                        <a14:foregroundMark x1="89452" y1="19620" x2="95564" y2="21860"/>
                        <a14:foregroundMark x1="95564" y1="21996" x2="99955" y2="10794"/>
                        <a14:foregroundMark x1="9054" y1="9980" x2="10819" y2="15818"/>
                        <a14:backgroundMark x1="85514" y1="45893" x2="85423" y2="37746"/>
                        <a14:backgroundMark x1="85423" y1="37746" x2="87234" y2="26680"/>
                        <a14:backgroundMark x1="87732" y1="26680" x2="89814" y2="21724"/>
                        <a14:backgroundMark x1="89814" y1="21724" x2="99774" y2="28921"/>
                        <a14:backgroundMark x1="96469" y1="21453" x2="99955" y2="13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3" y="-9426"/>
            <a:ext cx="12216000" cy="61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0" y="6108970"/>
            <a:ext cx="12211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rgbClr val="000000"/>
                </a:solidFill>
                <a:ea typeface="ＭＳ Ｐゴシック" pitchFamily="34" charset="-128"/>
              </a:rPr>
              <a:t>Базовый </a:t>
            </a:r>
            <a:r>
              <a:rPr lang="ru-RU" sz="1800" dirty="0" smtClean="0">
                <a:solidFill>
                  <a:srgbClr val="000000"/>
                </a:solidFill>
                <a:ea typeface="ＭＳ Ｐゴシック" pitchFamily="34" charset="-128"/>
              </a:rPr>
              <a:t>тренинг</a:t>
            </a:r>
            <a:endParaRPr lang="en-US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338085" y="5013176"/>
            <a:ext cx="107083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600" b="1" spc="-300" dirty="0">
                <a:solidFill>
                  <a:srgbClr val="FFFFFF"/>
                </a:solidFill>
                <a:ea typeface="ＭＳ Ｐゴシック" pitchFamily="34" charset="-128"/>
              </a:rPr>
              <a:t>КОРРУПЦИИ – </a:t>
            </a:r>
            <a:endParaRPr lang="en-US" sz="3200" b="1" spc="-3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711606" y="4667652"/>
            <a:ext cx="353237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500" b="1" kern="400" spc="-180" dirty="0" smtClean="0">
                <a:solidFill>
                  <a:srgbClr val="FFFFFF"/>
                </a:solidFill>
                <a:ea typeface="ＭＳ Ｐゴシック" pitchFamily="34" charset="-128"/>
              </a:rPr>
              <a:t>НЕТ!</a:t>
            </a:r>
            <a:endParaRPr lang="en-US" sz="5400" b="1" kern="400" spc="-18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3875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74"/>
          <p:cNvSpPr>
            <a:spLocks noChangeArrowheads="1"/>
          </p:cNvSpPr>
          <p:nvPr userDrawn="1"/>
        </p:nvSpPr>
        <p:spPr bwMode="auto">
          <a:xfrm>
            <a:off x="-9995" y="3716339"/>
            <a:ext cx="12211200" cy="31416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  <p:sp>
        <p:nvSpPr>
          <p:cNvPr id="2" name="AutoShape 2" descr="http://badablog.ru/wp-content/uploads/2012/06/megafon-logo.jpg"/>
          <p:cNvSpPr>
            <a:spLocks noChangeAspect="1" noChangeArrowheads="1"/>
          </p:cNvSpPr>
          <p:nvPr userDrawn="1"/>
        </p:nvSpPr>
        <p:spPr bwMode="auto">
          <a:xfrm>
            <a:off x="207433" y="-914400"/>
            <a:ext cx="863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284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_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badablog.ru/wp-content/uploads/2012/06/megafon-logo.jpg"/>
          <p:cNvSpPr>
            <a:spLocks noChangeAspect="1" noChangeArrowheads="1"/>
          </p:cNvSpPr>
          <p:nvPr/>
        </p:nvSpPr>
        <p:spPr bwMode="auto">
          <a:xfrm>
            <a:off x="207433" y="-914400"/>
            <a:ext cx="863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0" name="Picture 3" descr="C:\Users\svetlana.bashlyk\AppData\Local\Microsoft\Windows\Temporary Internet Files\Content.Outlook\I6QTL8JF\MF_3D_CMYK_PS_HZ_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4" y="191583"/>
            <a:ext cx="2639616" cy="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E8696EA9-F0C0-4C26-968F-8B6E69B74976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16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5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C:\Users\svetlana.bashlyk\AppData\Local\Microsoft\Windows\Temporary Internet Files\Content.Outlook\I6QTL8JF\PP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5360" y="1988840"/>
            <a:ext cx="11521280" cy="1440160"/>
          </a:xfrm>
          <a:prstGeom prst="rect">
            <a:avLst/>
          </a:prstGeom>
        </p:spPr>
        <p:txBody>
          <a:bodyPr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5884768"/>
            <a:ext cx="7680853" cy="4245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DD39D01C-50B1-46A1-B4F1-28E0A25A6976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28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"/>
            <a:ext cx="8928992" cy="100012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5E71EAD6-E9D0-423F-9E54-7F4EE4620252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74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овое имя для маке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17558-FAB7-4FCE-B261-DEC4EFF2A167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465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61A9-0935-4124-A8C2-B9EF989C5532}" type="datetime1">
              <a:rPr lang="ru-RU" smtClean="0">
                <a:solidFill>
                  <a:srgbClr val="808080"/>
                </a:solidFill>
              </a:rPr>
              <a:pPr/>
              <a:t>09.08.2016</a:t>
            </a:fld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</a:endParaRPr>
          </a:p>
        </p:txBody>
      </p:sp>
      <p:pic>
        <p:nvPicPr>
          <p:cNvPr id="6" name="Picture 11" descr="http://www.fotokanal.com/images/30/p-1458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17"/>
            <a:ext cx="12192000" cy="61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http://www.fotokanal.com/images/30/p-1458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" b="89885" l="2128" r="100000">
                        <a14:foregroundMark x1="89452" y1="19620" x2="95564" y2="21860"/>
                        <a14:foregroundMark x1="95564" y1="21996" x2="99955" y2="10794"/>
                        <a14:foregroundMark x1="9054" y1="9980" x2="10819" y2="15818"/>
                        <a14:backgroundMark x1="85514" y1="45893" x2="85423" y2="37746"/>
                        <a14:backgroundMark x1="85423" y1="37746" x2="87234" y2="26680"/>
                        <a14:backgroundMark x1="87732" y1="26680" x2="89814" y2="21724"/>
                        <a14:backgroundMark x1="89814" y1="21724" x2="99774" y2="28921"/>
                        <a14:backgroundMark x1="96469" y1="21453" x2="99955" y2="13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3" y="-9426"/>
            <a:ext cx="12216000" cy="61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0" y="6108970"/>
            <a:ext cx="12211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rgbClr val="000000"/>
                </a:solidFill>
                <a:ea typeface="ＭＳ Ｐゴシック" pitchFamily="34" charset="-128"/>
              </a:rPr>
              <a:t>Базовый </a:t>
            </a:r>
            <a:r>
              <a:rPr lang="ru-RU" sz="1800" dirty="0" smtClean="0">
                <a:solidFill>
                  <a:srgbClr val="000000"/>
                </a:solidFill>
                <a:ea typeface="ＭＳ Ｐゴシック" pitchFamily="34" charset="-128"/>
              </a:rPr>
              <a:t>тренинг</a:t>
            </a:r>
            <a:endParaRPr lang="en-US" sz="1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338085" y="5013176"/>
            <a:ext cx="107083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600" b="1" spc="-300" dirty="0">
                <a:solidFill>
                  <a:srgbClr val="FFFFFF"/>
                </a:solidFill>
                <a:ea typeface="ＭＳ Ｐゴシック" pitchFamily="34" charset="-128"/>
              </a:rPr>
              <a:t>КОРРУПЦИИ – </a:t>
            </a:r>
            <a:endParaRPr lang="en-US" sz="3200" b="1" spc="-3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711606" y="4667652"/>
            <a:ext cx="353237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500" b="1" kern="400" spc="-180" dirty="0" smtClean="0">
                <a:solidFill>
                  <a:srgbClr val="FFFFFF"/>
                </a:solidFill>
                <a:ea typeface="ＭＳ Ｐゴシック" pitchFamily="34" charset="-128"/>
              </a:rPr>
              <a:t>НЕТ!</a:t>
            </a:r>
            <a:endParaRPr lang="en-US" sz="5400" b="1" kern="400" spc="-18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4037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74"/>
          <p:cNvSpPr>
            <a:spLocks noChangeArrowheads="1"/>
          </p:cNvSpPr>
          <p:nvPr userDrawn="1"/>
        </p:nvSpPr>
        <p:spPr bwMode="auto">
          <a:xfrm>
            <a:off x="-9995" y="3716339"/>
            <a:ext cx="12211200" cy="314166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  <p:sp>
        <p:nvSpPr>
          <p:cNvPr id="2" name="AutoShape 2" descr="http://badablog.ru/wp-content/uploads/2012/06/megafon-logo.jpg"/>
          <p:cNvSpPr>
            <a:spLocks noChangeAspect="1" noChangeArrowheads="1"/>
          </p:cNvSpPr>
          <p:nvPr userDrawn="1"/>
        </p:nvSpPr>
        <p:spPr bwMode="auto">
          <a:xfrm>
            <a:off x="207433" y="-914400"/>
            <a:ext cx="863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680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29BB-3C21-4377-8F96-1275C7785F75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A48F-CE08-433C-9D82-263F97DA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0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29BB-3C21-4377-8F96-1275C7785F75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A48F-CE08-433C-9D82-263F97DA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67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29BB-3C21-4377-8F96-1275C7785F75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A48F-CE08-433C-9D82-263F97DA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66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29BB-3C21-4377-8F96-1275C7785F75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A48F-CE08-433C-9D82-263F97DA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48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829BB-3C21-4377-8F96-1275C7785F75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A48F-CE08-433C-9D82-263F97DA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9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2.xml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7.vml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8.xml"/><Relationship Id="rId10" Type="http://schemas.openxmlformats.org/officeDocument/2006/relationships/oleObject" Target="../embeddings/oleObject7.bin"/><Relationship Id="rId4" Type="http://schemas.openxmlformats.org/officeDocument/2006/relationships/slideLayout" Target="../slideLayouts/slideLayout27.xml"/><Relationship Id="rId9" Type="http://schemas.openxmlformats.org/officeDocument/2006/relationships/tags" Target="../tags/tag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0.vml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5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4.xml"/><Relationship Id="rId10" Type="http://schemas.openxmlformats.org/officeDocument/2006/relationships/oleObject" Target="../embeddings/oleObject10.bin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3.vml"/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6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0.xml"/><Relationship Id="rId10" Type="http://schemas.openxmlformats.org/officeDocument/2006/relationships/oleObject" Target="../embeddings/oleObject13.bin"/><Relationship Id="rId4" Type="http://schemas.openxmlformats.org/officeDocument/2006/relationships/slideLayout" Target="../slideLayouts/slideLayout39.xml"/><Relationship Id="rId9" Type="http://schemas.openxmlformats.org/officeDocument/2006/relationships/tags" Target="../tags/tag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6.vml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6.xml"/><Relationship Id="rId10" Type="http://schemas.openxmlformats.org/officeDocument/2006/relationships/oleObject" Target="../embeddings/oleObject16.bin"/><Relationship Id="rId4" Type="http://schemas.openxmlformats.org/officeDocument/2006/relationships/slideLayout" Target="../slideLayouts/slideLayout45.xml"/><Relationship Id="rId9" Type="http://schemas.openxmlformats.org/officeDocument/2006/relationships/tags" Target="../tags/tag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829BB-3C21-4377-8F96-1275C7785F75}" type="datetimeFigureOut">
              <a:rPr lang="ru-RU" smtClean="0"/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AA48F-CE08-433C-9D82-263F97DA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76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/>
          </p:cNvGraphicFramePr>
          <p:nvPr>
            <p:custDataLst>
              <p:tags r:id="rId9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Placeholder 1"/>
          <p:cNvSpPr txBox="1">
            <a:spLocks/>
          </p:cNvSpPr>
          <p:nvPr/>
        </p:nvSpPr>
        <p:spPr bwMode="auto">
          <a:xfrm>
            <a:off x="335360" y="1988841"/>
            <a:ext cx="1152128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 smtClean="0">
                <a:solidFill>
                  <a:srgbClr val="FFFFFF"/>
                </a:solidFill>
              </a:rPr>
              <a:t>Click to edit Master text styles</a:t>
            </a:r>
            <a:endParaRPr lang="en-US" sz="3200" kern="0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360" y="0"/>
            <a:ext cx="9313035" cy="987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7DA861A9-0935-4124-A8C2-B9EF989C5532}" type="datetime1">
              <a:rPr lang="ru-RU" smtClean="0">
                <a:solidFill>
                  <a:srgbClr val="808080"/>
                </a:solidFill>
                <a:ea typeface="ＭＳ Ｐゴシック" pitchFamily="34" charset="-128"/>
              </a:rPr>
              <a:pPr/>
              <a:t>09.08.2016</a:t>
            </a:fld>
            <a:endParaRPr lang="ru-RU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  <a:ea typeface="ＭＳ Ｐゴシック" pitchFamily="34" charset="-128"/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  <a:ea typeface="ＭＳ Ｐゴシック" pitchFamily="34" charset="-128"/>
            </a:endParaRPr>
          </a:p>
        </p:txBody>
      </p:sp>
      <p:pic>
        <p:nvPicPr>
          <p:cNvPr id="11" name="Picture 3" descr="C:\Users\svetlana.bashlyk\AppData\Local\Microsoft\Windows\Temporary Internet Files\Content.Outlook\I6QTL8JF\MF_3D_CMYK_PS_HZ_A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4" y="191583"/>
            <a:ext cx="2639616" cy="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335360" y="1268760"/>
            <a:ext cx="1152128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>
              <a:buNone/>
            </a:pPr>
            <a:r>
              <a:rPr lang="ru-RU" kern="0" dirty="0" smtClean="0"/>
              <a:t>Образец текста</a:t>
            </a:r>
          </a:p>
          <a:p>
            <a:pPr marL="531813" lvl="1" indent="-171450"/>
            <a:r>
              <a:rPr lang="ru-RU" kern="0" dirty="0" smtClean="0">
                <a:solidFill>
                  <a:srgbClr val="010000"/>
                </a:solidFill>
                <a:latin typeface="+mn-lt"/>
              </a:rPr>
              <a:t>Второй уровень</a:t>
            </a:r>
          </a:p>
          <a:p>
            <a:pPr marL="709613" lvl="2" indent="-171450">
              <a:buSzPct val="100000"/>
              <a:buFont typeface="Arial" pitchFamily="34" charset="0"/>
              <a:buChar char="–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Третий уровень</a:t>
            </a:r>
          </a:p>
          <a:p>
            <a:pPr marL="1166813" lvl="3" indent="-171450">
              <a:buSzPct val="100000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Четвертый уровень</a:t>
            </a:r>
          </a:p>
          <a:p>
            <a:pPr marL="1624013" lvl="4" indent="-171450">
              <a:buSzPct val="100000"/>
              <a:buFont typeface="Arial" pitchFamily="34" charset="0"/>
              <a:buChar char="–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Пятый уровень</a:t>
            </a:r>
            <a:endParaRPr lang="ru-RU" kern="0" dirty="0">
              <a:solidFill>
                <a:srgbClr val="010000"/>
              </a:solidFill>
              <a:latin typeface="+mn-lt"/>
            </a:endParaRPr>
          </a:p>
        </p:txBody>
      </p:sp>
      <p:sp>
        <p:nvSpPr>
          <p:cNvPr id="10" name="Rektangel 74"/>
          <p:cNvSpPr>
            <a:spLocks noChangeArrowheads="1"/>
          </p:cNvSpPr>
          <p:nvPr userDrawn="1"/>
        </p:nvSpPr>
        <p:spPr bwMode="auto">
          <a:xfrm>
            <a:off x="-9995" y="3717033"/>
            <a:ext cx="12211200" cy="3140967"/>
          </a:xfrm>
          <a:prstGeom prst="rect">
            <a:avLst/>
          </a:prstGeom>
          <a:solidFill>
            <a:srgbClr val="4B4383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3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100000"/>
        <a:buNone/>
        <a:defRPr sz="1200" b="1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SzPct val="110000"/>
        <a:buFont typeface="Arial" pitchFamily="34" charset="0"/>
        <a:buChar char="•"/>
        <a:defRPr sz="1000">
          <a:solidFill>
            <a:schemeClr val="tx1"/>
          </a:solidFill>
          <a:latin typeface="+mn-lt"/>
        </a:defRPr>
      </a:lvl2pPr>
      <a:lvl3pPr marL="709613" indent="-171450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SzPct val="100000"/>
        <a:buFont typeface="Arial" pitchFamily="34" charset="0"/>
        <a:buChar char="–"/>
        <a:defRPr sz="1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SzPct val="110000"/>
        <a:buFont typeface="Courier New" pitchFamily="49" charset="0"/>
        <a:buChar char="o"/>
        <a:defRPr sz="1000">
          <a:solidFill>
            <a:schemeClr val="tx1"/>
          </a:solidFill>
          <a:latin typeface="+mn-lt"/>
        </a:defRPr>
      </a:lvl4pPr>
      <a:lvl5pPr marL="1624013" indent="-17145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Arial" pitchFamily="34" charset="0"/>
        <a:buChar char="–"/>
        <a:defRPr sz="1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/>
          </p:cNvGraphicFramePr>
          <p:nvPr>
            <p:custDataLst>
              <p:tags r:id="rId9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Placeholder 1"/>
          <p:cNvSpPr txBox="1">
            <a:spLocks/>
          </p:cNvSpPr>
          <p:nvPr/>
        </p:nvSpPr>
        <p:spPr bwMode="auto">
          <a:xfrm>
            <a:off x="335360" y="1988841"/>
            <a:ext cx="1152128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 smtClean="0">
                <a:solidFill>
                  <a:srgbClr val="FFFFFF"/>
                </a:solidFill>
              </a:rPr>
              <a:t>Click to edit Master text styles</a:t>
            </a:r>
            <a:endParaRPr lang="en-US" sz="3200" kern="0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360" y="0"/>
            <a:ext cx="9313035" cy="987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7DA861A9-0935-4124-A8C2-B9EF989C5532}" type="datetime1">
              <a:rPr lang="ru-RU" smtClean="0">
                <a:solidFill>
                  <a:srgbClr val="808080"/>
                </a:solidFill>
                <a:ea typeface="ＭＳ Ｐゴシック" pitchFamily="34" charset="-128"/>
              </a:rPr>
              <a:pPr/>
              <a:t>09.08.2016</a:t>
            </a:fld>
            <a:endParaRPr lang="ru-RU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  <a:ea typeface="ＭＳ Ｐゴシック" pitchFamily="34" charset="-128"/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  <a:ea typeface="ＭＳ Ｐゴシック" pitchFamily="34" charset="-128"/>
            </a:endParaRPr>
          </a:p>
        </p:txBody>
      </p:sp>
      <p:pic>
        <p:nvPicPr>
          <p:cNvPr id="11" name="Picture 3" descr="C:\Users\svetlana.bashlyk\AppData\Local\Microsoft\Windows\Temporary Internet Files\Content.Outlook\I6QTL8JF\MF_3D_CMYK_PS_HZ_A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4" y="191583"/>
            <a:ext cx="2639616" cy="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335360" y="1268760"/>
            <a:ext cx="1152128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>
              <a:buNone/>
            </a:pPr>
            <a:r>
              <a:rPr lang="ru-RU" kern="0" dirty="0" smtClean="0"/>
              <a:t>Образец текста</a:t>
            </a:r>
          </a:p>
          <a:p>
            <a:pPr marL="531813" lvl="1" indent="-171450"/>
            <a:r>
              <a:rPr lang="ru-RU" kern="0" dirty="0" smtClean="0">
                <a:solidFill>
                  <a:srgbClr val="010000"/>
                </a:solidFill>
                <a:latin typeface="+mn-lt"/>
              </a:rPr>
              <a:t>Второй уровень</a:t>
            </a:r>
          </a:p>
          <a:p>
            <a:pPr marL="709613" lvl="2" indent="-171450">
              <a:buSzPct val="100000"/>
              <a:buFont typeface="Arial" pitchFamily="34" charset="0"/>
              <a:buChar char="–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Третий уровень</a:t>
            </a:r>
          </a:p>
          <a:p>
            <a:pPr marL="1166813" lvl="3" indent="-171450">
              <a:buSzPct val="100000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Четвертый уровень</a:t>
            </a:r>
          </a:p>
          <a:p>
            <a:pPr marL="1624013" lvl="4" indent="-171450">
              <a:buSzPct val="100000"/>
              <a:buFont typeface="Arial" pitchFamily="34" charset="0"/>
              <a:buChar char="–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Пятый уровень</a:t>
            </a:r>
            <a:endParaRPr lang="ru-RU" kern="0" dirty="0">
              <a:solidFill>
                <a:srgbClr val="010000"/>
              </a:solidFill>
              <a:latin typeface="+mn-lt"/>
            </a:endParaRPr>
          </a:p>
        </p:txBody>
      </p:sp>
      <p:sp>
        <p:nvSpPr>
          <p:cNvPr id="10" name="Rektangel 74"/>
          <p:cNvSpPr>
            <a:spLocks noChangeArrowheads="1"/>
          </p:cNvSpPr>
          <p:nvPr userDrawn="1"/>
        </p:nvSpPr>
        <p:spPr bwMode="auto">
          <a:xfrm>
            <a:off x="-9995" y="3717033"/>
            <a:ext cx="12211200" cy="3140967"/>
          </a:xfrm>
          <a:prstGeom prst="rect">
            <a:avLst/>
          </a:prstGeom>
          <a:solidFill>
            <a:srgbClr val="4B4383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78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100000"/>
        <a:buNone/>
        <a:defRPr sz="1200" b="1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SzPct val="110000"/>
        <a:buFont typeface="Arial" pitchFamily="34" charset="0"/>
        <a:buChar char="•"/>
        <a:defRPr sz="1000">
          <a:solidFill>
            <a:schemeClr val="tx1"/>
          </a:solidFill>
          <a:latin typeface="+mn-lt"/>
        </a:defRPr>
      </a:lvl2pPr>
      <a:lvl3pPr marL="709613" indent="-171450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SzPct val="100000"/>
        <a:buFont typeface="Arial" pitchFamily="34" charset="0"/>
        <a:buChar char="–"/>
        <a:defRPr sz="1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SzPct val="110000"/>
        <a:buFont typeface="Courier New" pitchFamily="49" charset="0"/>
        <a:buChar char="o"/>
        <a:defRPr sz="1000">
          <a:solidFill>
            <a:schemeClr val="tx1"/>
          </a:solidFill>
          <a:latin typeface="+mn-lt"/>
        </a:defRPr>
      </a:lvl4pPr>
      <a:lvl5pPr marL="1624013" indent="-17145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Arial" pitchFamily="34" charset="0"/>
        <a:buChar char="–"/>
        <a:defRPr sz="1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/>
          </p:cNvGraphicFramePr>
          <p:nvPr>
            <p:custDataLst>
              <p:tags r:id="rId9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Placeholder 1"/>
          <p:cNvSpPr txBox="1">
            <a:spLocks/>
          </p:cNvSpPr>
          <p:nvPr/>
        </p:nvSpPr>
        <p:spPr bwMode="auto">
          <a:xfrm>
            <a:off x="335360" y="1988841"/>
            <a:ext cx="1152128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 smtClean="0">
                <a:solidFill>
                  <a:srgbClr val="FFFFFF"/>
                </a:solidFill>
              </a:rPr>
              <a:t>Click to edit Master text styles</a:t>
            </a:r>
            <a:endParaRPr lang="en-US" sz="3200" kern="0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360" y="0"/>
            <a:ext cx="9313035" cy="987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7DA861A9-0935-4124-A8C2-B9EF989C5532}" type="datetime1">
              <a:rPr lang="ru-RU" smtClean="0">
                <a:solidFill>
                  <a:srgbClr val="808080"/>
                </a:solidFill>
                <a:ea typeface="ＭＳ Ｐゴシック" pitchFamily="34" charset="-128"/>
              </a:rPr>
              <a:pPr/>
              <a:t>09.08.2016</a:t>
            </a:fld>
            <a:endParaRPr lang="ru-RU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  <a:ea typeface="ＭＳ Ｐゴシック" pitchFamily="34" charset="-128"/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  <a:ea typeface="ＭＳ Ｐゴシック" pitchFamily="34" charset="-128"/>
            </a:endParaRPr>
          </a:p>
        </p:txBody>
      </p:sp>
      <p:pic>
        <p:nvPicPr>
          <p:cNvPr id="11" name="Picture 3" descr="C:\Users\svetlana.bashlyk\AppData\Local\Microsoft\Windows\Temporary Internet Files\Content.Outlook\I6QTL8JF\MF_3D_CMYK_PS_HZ_A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4" y="191583"/>
            <a:ext cx="2639616" cy="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335360" y="1268760"/>
            <a:ext cx="1152128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>
              <a:buNone/>
            </a:pPr>
            <a:r>
              <a:rPr lang="ru-RU" kern="0" dirty="0" smtClean="0"/>
              <a:t>Образец текста</a:t>
            </a:r>
          </a:p>
          <a:p>
            <a:pPr marL="531813" lvl="1" indent="-171450"/>
            <a:r>
              <a:rPr lang="ru-RU" kern="0" dirty="0" smtClean="0">
                <a:solidFill>
                  <a:srgbClr val="010000"/>
                </a:solidFill>
                <a:latin typeface="+mn-lt"/>
              </a:rPr>
              <a:t>Второй уровень</a:t>
            </a:r>
          </a:p>
          <a:p>
            <a:pPr marL="709613" lvl="2" indent="-171450">
              <a:buSzPct val="100000"/>
              <a:buFont typeface="Arial" pitchFamily="34" charset="0"/>
              <a:buChar char="–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Третий уровень</a:t>
            </a:r>
          </a:p>
          <a:p>
            <a:pPr marL="1166813" lvl="3" indent="-171450">
              <a:buSzPct val="100000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Четвертый уровень</a:t>
            </a:r>
          </a:p>
          <a:p>
            <a:pPr marL="1624013" lvl="4" indent="-171450">
              <a:buSzPct val="100000"/>
              <a:buFont typeface="Arial" pitchFamily="34" charset="0"/>
              <a:buChar char="–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Пятый уровень</a:t>
            </a:r>
            <a:endParaRPr lang="ru-RU" kern="0" dirty="0">
              <a:solidFill>
                <a:srgbClr val="010000"/>
              </a:solidFill>
              <a:latin typeface="+mn-lt"/>
            </a:endParaRPr>
          </a:p>
        </p:txBody>
      </p:sp>
      <p:sp>
        <p:nvSpPr>
          <p:cNvPr id="10" name="Rektangel 74"/>
          <p:cNvSpPr>
            <a:spLocks noChangeArrowheads="1"/>
          </p:cNvSpPr>
          <p:nvPr userDrawn="1"/>
        </p:nvSpPr>
        <p:spPr bwMode="auto">
          <a:xfrm>
            <a:off x="-9995" y="3717033"/>
            <a:ext cx="12211200" cy="3140967"/>
          </a:xfrm>
          <a:prstGeom prst="rect">
            <a:avLst/>
          </a:prstGeom>
          <a:solidFill>
            <a:srgbClr val="4B4383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29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100000"/>
        <a:buNone/>
        <a:defRPr sz="1200" b="1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SzPct val="110000"/>
        <a:buFont typeface="Arial" pitchFamily="34" charset="0"/>
        <a:buChar char="•"/>
        <a:defRPr sz="1000">
          <a:solidFill>
            <a:schemeClr val="tx1"/>
          </a:solidFill>
          <a:latin typeface="+mn-lt"/>
        </a:defRPr>
      </a:lvl2pPr>
      <a:lvl3pPr marL="709613" indent="-171450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SzPct val="100000"/>
        <a:buFont typeface="Arial" pitchFamily="34" charset="0"/>
        <a:buChar char="–"/>
        <a:defRPr sz="1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SzPct val="110000"/>
        <a:buFont typeface="Courier New" pitchFamily="49" charset="0"/>
        <a:buChar char="o"/>
        <a:defRPr sz="1000">
          <a:solidFill>
            <a:schemeClr val="tx1"/>
          </a:solidFill>
          <a:latin typeface="+mn-lt"/>
        </a:defRPr>
      </a:lvl4pPr>
      <a:lvl5pPr marL="1624013" indent="-17145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Arial" pitchFamily="34" charset="0"/>
        <a:buChar char="–"/>
        <a:defRPr sz="1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/>
          </p:cNvGraphicFramePr>
          <p:nvPr>
            <p:custDataLst>
              <p:tags r:id="rId9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Placeholder 1"/>
          <p:cNvSpPr txBox="1">
            <a:spLocks/>
          </p:cNvSpPr>
          <p:nvPr/>
        </p:nvSpPr>
        <p:spPr bwMode="auto">
          <a:xfrm>
            <a:off x="335360" y="1988841"/>
            <a:ext cx="1152128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 smtClean="0">
                <a:solidFill>
                  <a:srgbClr val="FFFFFF"/>
                </a:solidFill>
              </a:rPr>
              <a:t>Click to edit Master text styles</a:t>
            </a:r>
            <a:endParaRPr lang="en-US" sz="3200" kern="0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360" y="0"/>
            <a:ext cx="9313035" cy="987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7DA861A9-0935-4124-A8C2-B9EF989C5532}" type="datetime1">
              <a:rPr lang="ru-RU" smtClean="0">
                <a:solidFill>
                  <a:srgbClr val="808080"/>
                </a:solidFill>
                <a:ea typeface="ＭＳ Ｐゴシック" pitchFamily="34" charset="-128"/>
              </a:rPr>
              <a:pPr/>
              <a:t>09.08.2016</a:t>
            </a:fld>
            <a:endParaRPr lang="ru-RU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  <a:ea typeface="ＭＳ Ｐゴシック" pitchFamily="34" charset="-128"/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  <a:ea typeface="ＭＳ Ｐゴシック" pitchFamily="34" charset="-128"/>
            </a:endParaRPr>
          </a:p>
        </p:txBody>
      </p:sp>
      <p:pic>
        <p:nvPicPr>
          <p:cNvPr id="11" name="Picture 3" descr="C:\Users\svetlana.bashlyk\AppData\Local\Microsoft\Windows\Temporary Internet Files\Content.Outlook\I6QTL8JF\MF_3D_CMYK_PS_HZ_A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4" y="191583"/>
            <a:ext cx="2639616" cy="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335360" y="1268760"/>
            <a:ext cx="1152128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>
              <a:buNone/>
            </a:pPr>
            <a:r>
              <a:rPr lang="ru-RU" kern="0" dirty="0" smtClean="0"/>
              <a:t>Образец текста</a:t>
            </a:r>
          </a:p>
          <a:p>
            <a:pPr marL="531813" lvl="1" indent="-171450"/>
            <a:r>
              <a:rPr lang="ru-RU" kern="0" dirty="0" smtClean="0">
                <a:solidFill>
                  <a:srgbClr val="010000"/>
                </a:solidFill>
                <a:latin typeface="+mn-lt"/>
              </a:rPr>
              <a:t>Второй уровень</a:t>
            </a:r>
          </a:p>
          <a:p>
            <a:pPr marL="709613" lvl="2" indent="-171450">
              <a:buSzPct val="100000"/>
              <a:buFont typeface="Arial" pitchFamily="34" charset="0"/>
              <a:buChar char="–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Третий уровень</a:t>
            </a:r>
          </a:p>
          <a:p>
            <a:pPr marL="1166813" lvl="3" indent="-171450">
              <a:buSzPct val="100000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Четвертый уровень</a:t>
            </a:r>
          </a:p>
          <a:p>
            <a:pPr marL="1624013" lvl="4" indent="-171450">
              <a:buSzPct val="100000"/>
              <a:buFont typeface="Arial" pitchFamily="34" charset="0"/>
              <a:buChar char="–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Пятый уровень</a:t>
            </a:r>
            <a:endParaRPr lang="ru-RU" kern="0" dirty="0">
              <a:solidFill>
                <a:srgbClr val="010000"/>
              </a:solidFill>
              <a:latin typeface="+mn-lt"/>
            </a:endParaRPr>
          </a:p>
        </p:txBody>
      </p:sp>
      <p:sp>
        <p:nvSpPr>
          <p:cNvPr id="10" name="Rektangel 74"/>
          <p:cNvSpPr>
            <a:spLocks noChangeArrowheads="1"/>
          </p:cNvSpPr>
          <p:nvPr userDrawn="1"/>
        </p:nvSpPr>
        <p:spPr bwMode="auto">
          <a:xfrm>
            <a:off x="-9995" y="3717033"/>
            <a:ext cx="12211200" cy="3140967"/>
          </a:xfrm>
          <a:prstGeom prst="rect">
            <a:avLst/>
          </a:prstGeom>
          <a:solidFill>
            <a:srgbClr val="4B4383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474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100000"/>
        <a:buNone/>
        <a:defRPr sz="1200" b="1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SzPct val="110000"/>
        <a:buFont typeface="Arial" pitchFamily="34" charset="0"/>
        <a:buChar char="•"/>
        <a:defRPr sz="1000">
          <a:solidFill>
            <a:schemeClr val="tx1"/>
          </a:solidFill>
          <a:latin typeface="+mn-lt"/>
        </a:defRPr>
      </a:lvl2pPr>
      <a:lvl3pPr marL="709613" indent="-171450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SzPct val="100000"/>
        <a:buFont typeface="Arial" pitchFamily="34" charset="0"/>
        <a:buChar char="–"/>
        <a:defRPr sz="1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SzPct val="110000"/>
        <a:buFont typeface="Courier New" pitchFamily="49" charset="0"/>
        <a:buChar char="o"/>
        <a:defRPr sz="1000">
          <a:solidFill>
            <a:schemeClr val="tx1"/>
          </a:solidFill>
          <a:latin typeface="+mn-lt"/>
        </a:defRPr>
      </a:lvl4pPr>
      <a:lvl5pPr marL="1624013" indent="-17145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Arial" pitchFamily="34" charset="0"/>
        <a:buChar char="–"/>
        <a:defRPr sz="1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/>
          </p:cNvGraphicFramePr>
          <p:nvPr>
            <p:custDataLst>
              <p:tags r:id="rId9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0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Placeholder 1"/>
          <p:cNvSpPr txBox="1">
            <a:spLocks/>
          </p:cNvSpPr>
          <p:nvPr/>
        </p:nvSpPr>
        <p:spPr bwMode="auto">
          <a:xfrm>
            <a:off x="335360" y="1988841"/>
            <a:ext cx="1152128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 smtClean="0">
                <a:solidFill>
                  <a:srgbClr val="FFFFFF"/>
                </a:solidFill>
              </a:rPr>
              <a:t>Click to edit Master text styles</a:t>
            </a:r>
            <a:endParaRPr lang="en-US" sz="3200" kern="0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360" y="0"/>
            <a:ext cx="9313035" cy="987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7DA861A9-0935-4124-A8C2-B9EF989C5532}" type="datetime1">
              <a:rPr lang="ru-RU" smtClean="0">
                <a:solidFill>
                  <a:srgbClr val="808080"/>
                </a:solidFill>
                <a:ea typeface="ＭＳ Ｐゴシック" pitchFamily="34" charset="-128"/>
              </a:rPr>
              <a:pPr/>
              <a:t>09.08.2016</a:t>
            </a:fld>
            <a:endParaRPr lang="ru-RU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  <a:ea typeface="ＭＳ Ｐゴシック" pitchFamily="34" charset="-128"/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  <a:ea typeface="ＭＳ Ｐゴシック" pitchFamily="34" charset="-128"/>
            </a:endParaRPr>
          </a:p>
        </p:txBody>
      </p:sp>
      <p:pic>
        <p:nvPicPr>
          <p:cNvPr id="11" name="Picture 3" descr="C:\Users\svetlana.bashlyk\AppData\Local\Microsoft\Windows\Temporary Internet Files\Content.Outlook\I6QTL8JF\MF_3D_CMYK_PS_HZ_A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4" y="191583"/>
            <a:ext cx="2639616" cy="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335360" y="1268760"/>
            <a:ext cx="1152128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>
              <a:buNone/>
            </a:pPr>
            <a:r>
              <a:rPr lang="ru-RU" kern="0" dirty="0" smtClean="0"/>
              <a:t>Образец текста</a:t>
            </a:r>
          </a:p>
          <a:p>
            <a:pPr marL="531813" lvl="1" indent="-171450"/>
            <a:r>
              <a:rPr lang="ru-RU" kern="0" dirty="0" smtClean="0">
                <a:solidFill>
                  <a:srgbClr val="010000"/>
                </a:solidFill>
                <a:latin typeface="+mn-lt"/>
              </a:rPr>
              <a:t>Второй уровень</a:t>
            </a:r>
          </a:p>
          <a:p>
            <a:pPr marL="709613" lvl="2" indent="-171450">
              <a:buSzPct val="100000"/>
              <a:buFont typeface="Arial" pitchFamily="34" charset="0"/>
              <a:buChar char="–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Третий уровень</a:t>
            </a:r>
          </a:p>
          <a:p>
            <a:pPr marL="1166813" lvl="3" indent="-171450">
              <a:buSzPct val="100000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Четвертый уровень</a:t>
            </a:r>
          </a:p>
          <a:p>
            <a:pPr marL="1624013" lvl="4" indent="-171450">
              <a:buSzPct val="100000"/>
              <a:buFont typeface="Arial" pitchFamily="34" charset="0"/>
              <a:buChar char="–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Пятый уровень</a:t>
            </a:r>
            <a:endParaRPr lang="ru-RU" kern="0" dirty="0">
              <a:solidFill>
                <a:srgbClr val="010000"/>
              </a:solidFill>
              <a:latin typeface="+mn-lt"/>
            </a:endParaRPr>
          </a:p>
        </p:txBody>
      </p:sp>
      <p:sp>
        <p:nvSpPr>
          <p:cNvPr id="10" name="Rektangel 74"/>
          <p:cNvSpPr>
            <a:spLocks noChangeArrowheads="1"/>
          </p:cNvSpPr>
          <p:nvPr userDrawn="1"/>
        </p:nvSpPr>
        <p:spPr bwMode="auto">
          <a:xfrm>
            <a:off x="-9995" y="3717033"/>
            <a:ext cx="12211200" cy="3140967"/>
          </a:xfrm>
          <a:prstGeom prst="rect">
            <a:avLst/>
          </a:prstGeom>
          <a:solidFill>
            <a:srgbClr val="4B4383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839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100000"/>
        <a:buNone/>
        <a:defRPr sz="1200" b="1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SzPct val="110000"/>
        <a:buFont typeface="Arial" pitchFamily="34" charset="0"/>
        <a:buChar char="•"/>
        <a:defRPr sz="1000">
          <a:solidFill>
            <a:schemeClr val="tx1"/>
          </a:solidFill>
          <a:latin typeface="+mn-lt"/>
        </a:defRPr>
      </a:lvl2pPr>
      <a:lvl3pPr marL="709613" indent="-171450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SzPct val="100000"/>
        <a:buFont typeface="Arial" pitchFamily="34" charset="0"/>
        <a:buChar char="–"/>
        <a:defRPr sz="1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SzPct val="110000"/>
        <a:buFont typeface="Courier New" pitchFamily="49" charset="0"/>
        <a:buChar char="o"/>
        <a:defRPr sz="1000">
          <a:solidFill>
            <a:schemeClr val="tx1"/>
          </a:solidFill>
          <a:latin typeface="+mn-lt"/>
        </a:defRPr>
      </a:lvl4pPr>
      <a:lvl5pPr marL="1624013" indent="-17145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Arial" pitchFamily="34" charset="0"/>
        <a:buChar char="–"/>
        <a:defRPr sz="1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/>
          </p:cNvGraphicFramePr>
          <p:nvPr>
            <p:custDataLst>
              <p:tags r:id="rId9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Placeholder 1"/>
          <p:cNvSpPr txBox="1">
            <a:spLocks/>
          </p:cNvSpPr>
          <p:nvPr/>
        </p:nvSpPr>
        <p:spPr bwMode="auto">
          <a:xfrm>
            <a:off x="335360" y="1988841"/>
            <a:ext cx="1152128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 smtClean="0">
                <a:solidFill>
                  <a:srgbClr val="FFFFFF"/>
                </a:solidFill>
              </a:rPr>
              <a:t>Click to edit Master text styles</a:t>
            </a:r>
            <a:endParaRPr lang="en-US" sz="3200" kern="0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360" y="0"/>
            <a:ext cx="9313035" cy="987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2"/>
          </p:nvPr>
        </p:nvSpPr>
        <p:spPr>
          <a:xfrm>
            <a:off x="335360" y="6326209"/>
            <a:ext cx="3840427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fld id="{7DA861A9-0935-4124-A8C2-B9EF989C5532}" type="datetime1">
              <a:rPr lang="ru-RU" smtClean="0">
                <a:solidFill>
                  <a:srgbClr val="808080"/>
                </a:solidFill>
                <a:ea typeface="ＭＳ Ｐゴシック" pitchFamily="34" charset="-128"/>
              </a:rPr>
              <a:pPr/>
              <a:t>09.08.2016</a:t>
            </a:fld>
            <a:endParaRPr lang="ru-RU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335360" y="6609649"/>
            <a:ext cx="3860800" cy="251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9011840" y="6586858"/>
            <a:ext cx="2844800" cy="262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04FC389-F78A-43E4-992B-FFC514511B13}" type="slidenum">
              <a:rPr lang="ru-RU" smtClean="0">
                <a:solidFill>
                  <a:srgbClr val="333399">
                    <a:lumMod val="50000"/>
                  </a:srgbClr>
                </a:solidFill>
                <a:ea typeface="ＭＳ Ｐゴシック" pitchFamily="34" charset="-128"/>
              </a:rPr>
              <a:pPr/>
              <a:t>‹#›</a:t>
            </a:fld>
            <a:endParaRPr lang="ru-RU">
              <a:solidFill>
                <a:srgbClr val="333399">
                  <a:lumMod val="50000"/>
                </a:srgbClr>
              </a:solidFill>
              <a:ea typeface="ＭＳ Ｐゴシック" pitchFamily="34" charset="-128"/>
            </a:endParaRPr>
          </a:p>
        </p:txBody>
      </p:sp>
      <p:pic>
        <p:nvPicPr>
          <p:cNvPr id="11" name="Picture 3" descr="C:\Users\svetlana.bashlyk\AppData\Local\Microsoft\Windows\Temporary Internet Files\Content.Outlook\I6QTL8JF\MF_3D_CMYK_PS_HZ_A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64" y="191583"/>
            <a:ext cx="2639616" cy="6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335360" y="1268760"/>
            <a:ext cx="1152128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>
              <a:buNone/>
            </a:pPr>
            <a:r>
              <a:rPr lang="ru-RU" kern="0" dirty="0" smtClean="0"/>
              <a:t>Образец текста</a:t>
            </a:r>
          </a:p>
          <a:p>
            <a:pPr marL="531813" lvl="1" indent="-171450"/>
            <a:r>
              <a:rPr lang="ru-RU" kern="0" dirty="0" smtClean="0">
                <a:solidFill>
                  <a:srgbClr val="010000"/>
                </a:solidFill>
                <a:latin typeface="+mn-lt"/>
              </a:rPr>
              <a:t>Второй уровень</a:t>
            </a:r>
          </a:p>
          <a:p>
            <a:pPr marL="709613" lvl="2" indent="-171450">
              <a:buSzPct val="100000"/>
              <a:buFont typeface="Arial" pitchFamily="34" charset="0"/>
              <a:buChar char="–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Третий уровень</a:t>
            </a:r>
          </a:p>
          <a:p>
            <a:pPr marL="1166813" lvl="3" indent="-171450">
              <a:buSzPct val="100000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Четвертый уровень</a:t>
            </a:r>
          </a:p>
          <a:p>
            <a:pPr marL="1624013" lvl="4" indent="-171450">
              <a:buSzPct val="100000"/>
              <a:buFont typeface="Arial" pitchFamily="34" charset="0"/>
              <a:buChar char="–"/>
            </a:pPr>
            <a:r>
              <a:rPr lang="ru-RU" kern="0" dirty="0" smtClean="0">
                <a:solidFill>
                  <a:srgbClr val="010000"/>
                </a:solidFill>
                <a:latin typeface="+mn-lt"/>
              </a:rPr>
              <a:t>Пятый уровень</a:t>
            </a:r>
            <a:endParaRPr lang="ru-RU" kern="0" dirty="0">
              <a:solidFill>
                <a:srgbClr val="010000"/>
              </a:solidFill>
              <a:latin typeface="+mn-lt"/>
            </a:endParaRPr>
          </a:p>
        </p:txBody>
      </p:sp>
      <p:sp>
        <p:nvSpPr>
          <p:cNvPr id="10" name="Rektangel 74"/>
          <p:cNvSpPr>
            <a:spLocks noChangeArrowheads="1"/>
          </p:cNvSpPr>
          <p:nvPr userDrawn="1"/>
        </p:nvSpPr>
        <p:spPr bwMode="auto">
          <a:xfrm>
            <a:off x="-9995" y="3717033"/>
            <a:ext cx="12211200" cy="3140967"/>
          </a:xfrm>
          <a:prstGeom prst="rect">
            <a:avLst/>
          </a:prstGeom>
          <a:solidFill>
            <a:srgbClr val="4B4383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989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100000"/>
        <a:buNone/>
        <a:defRPr sz="1200" b="1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SzPct val="110000"/>
        <a:buFont typeface="Arial" pitchFamily="34" charset="0"/>
        <a:buChar char="•"/>
        <a:defRPr sz="1000">
          <a:solidFill>
            <a:schemeClr val="tx1"/>
          </a:solidFill>
          <a:latin typeface="+mn-lt"/>
        </a:defRPr>
      </a:lvl2pPr>
      <a:lvl3pPr marL="709613" indent="-171450" algn="l" rtl="0" eaLnBrk="1" fontAlgn="base" hangingPunct="1">
        <a:spcBef>
          <a:spcPct val="20000"/>
        </a:spcBef>
        <a:spcAft>
          <a:spcPct val="0"/>
        </a:spcAft>
        <a:buClr>
          <a:srgbClr val="3F9C35"/>
        </a:buClr>
        <a:buSzPct val="100000"/>
        <a:buFont typeface="Arial" pitchFamily="34" charset="0"/>
        <a:buChar char="–"/>
        <a:defRPr sz="1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SzPct val="110000"/>
        <a:buFont typeface="Courier New" pitchFamily="49" charset="0"/>
        <a:buChar char="o"/>
        <a:defRPr sz="1000">
          <a:solidFill>
            <a:schemeClr val="tx1"/>
          </a:solidFill>
          <a:latin typeface="+mn-lt"/>
        </a:defRPr>
      </a:lvl4pPr>
      <a:lvl5pPr marL="1624013" indent="-17145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Arial" pitchFamily="34" charset="0"/>
        <a:buChar char="–"/>
        <a:defRPr sz="1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jpeg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4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7.jpeg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1.jpeg"/><Relationship Id="rId2" Type="http://schemas.openxmlformats.org/officeDocument/2006/relationships/tags" Target="../tags/tag2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akon.gov.spb.ru/hot_lin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92" y="844063"/>
            <a:ext cx="3649785" cy="11254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451227" cy="1600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3" b="16043"/>
          <a:stretch>
            <a:fillRect/>
          </a:stretch>
        </p:blipFill>
        <p:spPr>
          <a:xfrm>
            <a:off x="5423877" y="523753"/>
            <a:ext cx="6197234" cy="534523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451227" cy="3811588"/>
          </a:xfrm>
        </p:spPr>
        <p:txBody>
          <a:bodyPr>
            <a:scene3d>
              <a:camera prst="orthographicFront"/>
              <a:lightRig rig="threePt" dir="t"/>
            </a:scene3d>
            <a:sp3d extrusionH="57150" prstMaterial="dkEdge">
              <a:bevelT w="38100" h="38100"/>
            </a:sp3d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ru-RU" sz="3200" b="1" cap="all" dirty="0" smtClean="0">
              <a:ln w="6350">
                <a:noFill/>
              </a:ln>
              <a:solidFill>
                <a:srgbClr val="FF0000"/>
              </a:solidFill>
              <a:effectLst>
                <a:glow rad="139700">
                  <a:prstClr val="white">
                    <a:alpha val="40000"/>
                  </a:prstClr>
                </a:glow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200" b="1" cap="all" dirty="0" smtClean="0">
                <a:ln w="6350">
                  <a:noFill/>
                </a:ln>
                <a:solidFill>
                  <a:srgbClr val="FF0000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Профилактика </a:t>
            </a:r>
            <a:r>
              <a:rPr lang="ru-RU" sz="3200" b="1" cap="all" dirty="0">
                <a:ln w="6350">
                  <a:noFill/>
                </a:ln>
                <a:solidFill>
                  <a:srgbClr val="FF0000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и противодействие коррупции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200" b="1" cap="all" dirty="0">
                <a:ln w="6350">
                  <a:noFill/>
                </a:ln>
                <a:solidFill>
                  <a:srgbClr val="FF0000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в </a:t>
            </a:r>
            <a:r>
              <a:rPr lang="ru-RU" sz="3200" b="1" cap="all" dirty="0" err="1">
                <a:ln w="6350">
                  <a:noFill/>
                </a:ln>
                <a:solidFill>
                  <a:srgbClr val="FF0000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спб</a:t>
            </a:r>
            <a:r>
              <a:rPr lang="ru-RU" sz="3200" b="1" cap="all" dirty="0">
                <a:ln w="6350">
                  <a:noFill/>
                </a:ln>
                <a:solidFill>
                  <a:srgbClr val="FF0000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3200" b="1" cap="all" dirty="0" err="1">
                <a:ln w="6350">
                  <a:noFill/>
                </a:ln>
                <a:solidFill>
                  <a:srgbClr val="FF0000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гау</a:t>
            </a:r>
            <a:r>
              <a:rPr lang="ru-RU" sz="3200" b="1" cap="all" dirty="0">
                <a:ln w="6350">
                  <a:noFill/>
                </a:ln>
                <a:solidFill>
                  <a:srgbClr val="FF0000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 «</a:t>
            </a:r>
            <a:r>
              <a:rPr lang="ru-RU" sz="3200" b="1" cap="all" dirty="0" err="1">
                <a:ln w="6350">
                  <a:noFill/>
                </a:ln>
                <a:solidFill>
                  <a:srgbClr val="FF0000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цгэ</a:t>
            </a:r>
            <a:r>
              <a:rPr lang="ru-RU" sz="3200" b="1" cap="all" dirty="0" smtClean="0">
                <a:ln w="6350">
                  <a:noFill/>
                </a:ln>
                <a:solidFill>
                  <a:srgbClr val="FF0000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»</a:t>
            </a:r>
            <a:endParaRPr lang="ru-RU" sz="3200" dirty="0"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Franklin Gothic Medium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940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453" y="1273908"/>
            <a:ext cx="9675977" cy="4746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089" y="152125"/>
            <a:ext cx="5566130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600463"/>
              </p:ext>
            </p:extLst>
          </p:nvPr>
        </p:nvGraphicFramePr>
        <p:xfrm>
          <a:off x="1049572" y="397565"/>
          <a:ext cx="9986838" cy="581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773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</a:rPr>
            </a:b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Распределение 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обращений о коррупции по сферам </a:t>
            </a:r>
            <a:br>
              <a:rPr lang="ru-RU" sz="36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общественной </a:t>
            </a: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деятельности 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в 2015</a:t>
            </a:r>
            <a:r>
              <a:rPr lang="ru-RU" dirty="0">
                <a:latin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12422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998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4403"/>
          </a:xfrm>
          <a:scene3d>
            <a:camera prst="orthographicFront"/>
            <a:lightRig rig="threePt" dir="t"/>
          </a:scene3d>
          <a:sp3d contourW="12700" prstMaterial="dkEdge">
            <a:bevelT prst="relaxedInset"/>
            <a:contourClr>
              <a:schemeClr val="tx1"/>
            </a:contourClr>
          </a:sp3d>
        </p:spPr>
        <p:txBody>
          <a:bodyPr>
            <a:normAutofit fontScale="90000"/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Работа в области противодействия коррупции</a:t>
            </a:r>
            <a:b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 СПб ГАУ «ЦГЭ» (2011-2016гг.)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126155"/>
            <a:ext cx="10515600" cy="546714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В 2011 году впервые назначено ответственное </a:t>
            </a:r>
            <a:r>
              <a:rPr lang="ru-RU" sz="1700" b="1" dirty="0"/>
              <a:t>лицо по организации работы по противодействию </a:t>
            </a:r>
            <a:r>
              <a:rPr lang="ru-RU" sz="1700" b="1" dirty="0" smtClean="0"/>
              <a:t>коррупции.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В </a:t>
            </a:r>
            <a:r>
              <a:rPr lang="ru-RU" sz="1700" b="1" dirty="0"/>
              <a:t>2012 году р</a:t>
            </a:r>
            <a:r>
              <a:rPr lang="ru-RU" sz="1700" b="1" dirty="0" smtClean="0"/>
              <a:t>азработан </a:t>
            </a:r>
            <a:r>
              <a:rPr lang="ru-RU" sz="1700" b="1" dirty="0"/>
              <a:t>раздел на внешнем сайте «Реализация антикоррупционной политики</a:t>
            </a:r>
            <a:r>
              <a:rPr lang="ru-RU" sz="1700" b="1" dirty="0" smtClean="0"/>
              <a:t>»,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В 2013 году издан приказ «Об </a:t>
            </a:r>
            <a:r>
              <a:rPr lang="ru-RU" sz="1700" b="1" dirty="0"/>
              <a:t>организации работы по противодействию коррупции». Утвержден Кодекс этики и служебного поведения работников СПб ГАУ «ЦГЭ</a:t>
            </a:r>
            <a:r>
              <a:rPr lang="ru-RU" sz="1700" b="1" dirty="0" smtClean="0"/>
              <a:t>», </a:t>
            </a:r>
            <a:r>
              <a:rPr lang="ru-RU" sz="1700" b="1" dirty="0"/>
              <a:t>назначена ответственным по организации работы по противодействию коррупции начальник отдела </a:t>
            </a:r>
            <a:r>
              <a:rPr lang="ru-RU" sz="1700" b="1" dirty="0" smtClean="0"/>
              <a:t>кадров. </a:t>
            </a:r>
            <a:r>
              <a:rPr lang="ru-RU" sz="1700" b="1" dirty="0"/>
              <a:t>Все сотрудники ознакомлены под роспись.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В 2013 году во все должностные инструкции в раздел должностные обязанности внесены пункты об антикоррупционных обязанностях, а также внесен раздел о запрете заниматься коммерческой деятельностью.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С 2013 года ежегодно утверждаются планы противодействия коррупции на текущий год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В 2014 году опубликована </a:t>
            </a:r>
            <a:r>
              <a:rPr lang="ru-RU" sz="1700" b="1" dirty="0"/>
              <a:t>информационная памятка по противодействию коррупции на внутреннем портале СПб ГАУ «ЦГЭ» (2 квартал 2014г.)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Отдел кадров начал предоставлять ежеквартальную </a:t>
            </a:r>
            <a:r>
              <a:rPr lang="ru-RU" sz="1700" b="1" dirty="0"/>
              <a:t>отчетность в Службу  </a:t>
            </a:r>
            <a:r>
              <a:rPr lang="ru-RU" sz="1700" b="1" dirty="0" err="1"/>
              <a:t>ГСНиЭ</a:t>
            </a:r>
            <a:r>
              <a:rPr lang="ru-RU" sz="1700" b="1" dirty="0"/>
              <a:t>: мониторинг и реализация антикоррупционных мероприятий в СПб ГАУ «ЦГЭ</a:t>
            </a:r>
            <a:r>
              <a:rPr lang="ru-RU" sz="1700" b="1" dirty="0" smtClean="0"/>
              <a:t>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 В конце 2014 издан приказ </a:t>
            </a:r>
            <a:r>
              <a:rPr lang="ru-RU" sz="1700" b="1" dirty="0"/>
              <a:t>от 22.12.2014 №40-од «О порядке передачи в СПб ГАУ «ЦГЭ» подарков, полученных сотрудниками организации, в связи с их должностным положением или исполнением ими должностных обязанностей» </a:t>
            </a:r>
            <a:r>
              <a:rPr lang="ru-RU" sz="1700" b="1" dirty="0" smtClean="0"/>
              <a:t>(Приказом </a:t>
            </a:r>
            <a:r>
              <a:rPr lang="ru-RU" sz="1700" b="1" dirty="0"/>
              <a:t>от 27.07.2015 №</a:t>
            </a:r>
            <a:r>
              <a:rPr lang="ru-RU" sz="1700" b="1" dirty="0" smtClean="0"/>
              <a:t>46-од внесены изменения).</a:t>
            </a:r>
            <a:r>
              <a:rPr lang="ru-RU" sz="1700" b="1" dirty="0"/>
              <a:t> </a:t>
            </a:r>
            <a:r>
              <a:rPr lang="ru-RU" sz="1700" b="1" dirty="0" smtClean="0"/>
              <a:t>Проведены </a:t>
            </a:r>
            <a:r>
              <a:rPr lang="ru-RU" sz="1700" b="1" dirty="0"/>
              <a:t>профилактические беседы с руководителями структурных подразделений, а также сотрудниками СПб ГАУ «ЦГЭ», где разъяснены положения </a:t>
            </a:r>
            <a:r>
              <a:rPr lang="ru-RU" sz="1700" b="1" dirty="0" smtClean="0"/>
              <a:t>приказа.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Разработаны </a:t>
            </a:r>
            <a:r>
              <a:rPr lang="ru-RU" sz="1700" b="1" dirty="0"/>
              <a:t>и заключены дополнительные соглашение со всеми сотрудниками учреждения, а также внесены пункты в стандартную форму трудового договора: «Права и обязанности работника в области противодействия коррупции</a:t>
            </a:r>
            <a:r>
              <a:rPr lang="ru-RU" sz="1700" b="1" dirty="0" smtClean="0"/>
              <a:t>».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В 2015 году создан комиссия по противодействию коррупции - приказ </a:t>
            </a:r>
            <a:r>
              <a:rPr lang="ru-RU" sz="1700" b="1" dirty="0"/>
              <a:t>от 24.06.2015 №</a:t>
            </a:r>
            <a:r>
              <a:rPr lang="ru-RU" sz="1700" b="1" dirty="0" smtClean="0"/>
              <a:t>44-од.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На </a:t>
            </a:r>
            <a:r>
              <a:rPr lang="ru-RU" sz="1700" b="1" dirty="0"/>
              <a:t>заседании постоянно действующей комиссии по противодействию коррупции СПб ГАУ «ЦГЭ» утвержден перечень </a:t>
            </a:r>
            <a:r>
              <a:rPr lang="ru-RU" sz="1700" b="1" dirty="0" err="1"/>
              <a:t>коррупционно</a:t>
            </a:r>
            <a:r>
              <a:rPr lang="ru-RU" sz="1700" b="1" dirty="0"/>
              <a:t>-опасных функций, выполняемых СПб ГАУ «ЦГЭ» (Утвержден Приказом Службы от 23.11.2015 №237-П</a:t>
            </a:r>
            <a:r>
              <a:rPr lang="ru-RU" sz="1700" b="1" dirty="0" smtClean="0"/>
              <a:t>).</a:t>
            </a:r>
          </a:p>
          <a:p>
            <a:pPr marL="0" indent="0">
              <a:buNone/>
            </a:pPr>
            <a:r>
              <a:rPr lang="ru-RU" sz="1700" b="1" dirty="0" smtClean="0"/>
              <a:t>В 2016 году: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Утверждена </a:t>
            </a:r>
            <a:r>
              <a:rPr lang="ru-RU" sz="1700" b="1" dirty="0"/>
              <a:t>Политика </a:t>
            </a:r>
            <a:r>
              <a:rPr lang="ru-RU" sz="1700" b="1" dirty="0" smtClean="0"/>
              <a:t>СПб </a:t>
            </a:r>
            <a:r>
              <a:rPr lang="ru-RU" sz="1700" b="1" dirty="0"/>
              <a:t>ГАУ «ЦГЭ» в области предупреждения и противодействия коррупционным </a:t>
            </a:r>
            <a:r>
              <a:rPr lang="ru-RU" sz="1700" b="1" dirty="0" smtClean="0"/>
              <a:t>правонарушениям - приказ </a:t>
            </a:r>
            <a:r>
              <a:rPr lang="ru-RU" sz="1700" b="1" dirty="0"/>
              <a:t>от 25.05.2016 №</a:t>
            </a:r>
            <a:r>
              <a:rPr lang="ru-RU" sz="1700" b="1" dirty="0" smtClean="0"/>
              <a:t>42-од. </a:t>
            </a:r>
            <a:r>
              <a:rPr lang="ru-RU" sz="1700" b="1" dirty="0"/>
              <a:t>Все сотрудники ознакомлены под роспись</a:t>
            </a:r>
            <a:r>
              <a:rPr lang="ru-RU" sz="1700" b="1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Обновлены ПВТР и Кодекс этики и служебного поведения. Все сотрудники ознакомлены под роспись.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На </a:t>
            </a:r>
            <a:r>
              <a:rPr lang="ru-RU" sz="1700" b="1" dirty="0"/>
              <a:t>заседании </a:t>
            </a:r>
            <a:r>
              <a:rPr lang="ru-RU" sz="1700" b="1" dirty="0" smtClean="0"/>
              <a:t>комиссии </a:t>
            </a:r>
            <a:r>
              <a:rPr lang="ru-RU" sz="1700" b="1" dirty="0"/>
              <a:t>по противодействию коррупции СПб ГАУ «ЦГЭ» утвержден перечень должностей, замещение которых связано с коррупционными рисками  (Приказ от 27.06.2016 №55-од «О перечне должностей в СПб ГАУ «ЦГЭ», замещение которых связано с коррупционными рисками»)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700" b="1" dirty="0" smtClean="0"/>
              <a:t>Разработаны </a:t>
            </a:r>
            <a:r>
              <a:rPr lang="ru-RU" sz="1700" b="1" dirty="0"/>
              <a:t>информационные стенды по профилактике коррупционных правонарушений, </a:t>
            </a:r>
            <a:r>
              <a:rPr lang="ru-RU" sz="1700" b="1" dirty="0" smtClean="0"/>
              <a:t>в ближайшее время будут размещены на 2,5,6-м этажах</a:t>
            </a:r>
            <a:endParaRPr lang="ru-RU" sz="1700" b="1" dirty="0"/>
          </a:p>
          <a:p>
            <a:pPr>
              <a:buFont typeface="Wingdings" panose="05000000000000000000" pitchFamily="2" charset="2"/>
              <a:buChar char="v"/>
            </a:pPr>
            <a:endParaRPr lang="ru-RU" sz="1200" b="1" dirty="0" smtClean="0"/>
          </a:p>
          <a:p>
            <a:pPr>
              <a:buFont typeface="Wingdings" panose="05000000000000000000" pitchFamily="2" charset="2"/>
              <a:buChar char="v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v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v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164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Признаки, характеризующие </a:t>
            </a:r>
            <a:r>
              <a:rPr lang="ru-RU" sz="2200" b="1" dirty="0">
                <a:solidFill>
                  <a:srgbClr val="FF0000"/>
                </a:solidFill>
                <a:latin typeface="Arial Black" panose="020B0A04020102020204" pitchFamily="34" charset="0"/>
              </a:rPr>
              <a:t>коррупционное поведение работника ГУ </a:t>
            </a:r>
            <a:r>
              <a:rPr lang="ru-RU" sz="2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при </a:t>
            </a:r>
            <a:r>
              <a:rPr lang="ru-RU" sz="2200" b="1" dirty="0">
                <a:solidFill>
                  <a:srgbClr val="FF0000"/>
                </a:solidFill>
                <a:latin typeface="Arial Black" panose="020B0A04020102020204" pitchFamily="34" charset="0"/>
              </a:rPr>
              <a:t>осуществлении </a:t>
            </a:r>
            <a:r>
              <a:rPr lang="ru-RU" sz="22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коррупционно</a:t>
            </a:r>
            <a:r>
              <a:rPr lang="ru-RU" sz="2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-опасных функций: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76048" cy="4351338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3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</a:t>
            </a:r>
          </a:p>
          <a:p>
            <a:pPr indent="0" algn="just">
              <a:lnSpc>
                <a:spcPct val="107000"/>
              </a:lnSpc>
              <a:buNone/>
            </a:pPr>
            <a:endParaRPr lang="ru-RU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0" algn="just">
              <a:lnSpc>
                <a:spcPct val="107000"/>
              </a:lnSpc>
              <a:buNone/>
            </a:pPr>
            <a:endParaRPr lang="ru-RU" sz="3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0" algn="just">
              <a:lnSpc>
                <a:spcPct val="107000"/>
              </a:lnSpc>
              <a:buNone/>
            </a:pPr>
            <a:endParaRPr lang="ru-RU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специалиста) нарушениями действующего законодательства.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924025" y="1283856"/>
            <a:ext cx="10429775" cy="489310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8000" b="1" dirty="0" smtClean="0"/>
              <a:t>необоснованное </a:t>
            </a:r>
            <a:r>
              <a:rPr lang="ru-RU" sz="8000" b="1" dirty="0"/>
              <a:t>затягивание решения </a:t>
            </a:r>
            <a:endParaRPr lang="ru-RU" sz="80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b="1" dirty="0" smtClean="0"/>
              <a:t>вопроса </a:t>
            </a:r>
            <a:r>
              <a:rPr lang="ru-RU" sz="8000" b="1" dirty="0"/>
              <a:t>сверх </a:t>
            </a:r>
            <a:r>
              <a:rPr lang="ru-RU" sz="8000" b="1" dirty="0" smtClean="0"/>
              <a:t>установленных </a:t>
            </a:r>
            <a:r>
              <a:rPr lang="ru-RU" sz="8000" b="1" dirty="0"/>
              <a:t>сроков </a:t>
            </a:r>
            <a:r>
              <a:rPr lang="ru-RU" sz="8000" b="1" dirty="0" smtClean="0">
                <a:solidFill>
                  <a:srgbClr val="FF0000"/>
                </a:solidFill>
              </a:rPr>
              <a:t>(</a:t>
            </a:r>
            <a:r>
              <a:rPr lang="ru-RU" sz="8000" b="1" dirty="0">
                <a:solidFill>
                  <a:srgbClr val="FF0000"/>
                </a:solidFill>
              </a:rPr>
              <a:t>волокита) </a:t>
            </a:r>
            <a:endParaRPr lang="ru-RU" sz="80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b="1" dirty="0" smtClean="0"/>
              <a:t>при </a:t>
            </a:r>
            <a:r>
              <a:rPr lang="ru-RU" sz="8000" b="1" dirty="0"/>
              <a:t>принятии </a:t>
            </a:r>
            <a:r>
              <a:rPr lang="ru-RU" sz="8000" b="1" dirty="0" smtClean="0"/>
              <a:t>решений</a:t>
            </a:r>
            <a:r>
              <a:rPr lang="ru-RU" sz="8000" b="1" dirty="0"/>
              <a:t>, связанных </a:t>
            </a:r>
            <a:r>
              <a:rPr lang="ru-RU" sz="8000" b="1" dirty="0" smtClean="0"/>
              <a:t>с </a:t>
            </a:r>
            <a:r>
              <a:rPr lang="ru-RU" sz="8000" b="1" dirty="0"/>
              <a:t>реализацией </a:t>
            </a:r>
            <a:endParaRPr lang="ru-RU" sz="80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b="1" dirty="0" smtClean="0"/>
              <a:t>прав граждан или </a:t>
            </a:r>
            <a:r>
              <a:rPr lang="ru-RU" sz="8000" b="1" dirty="0"/>
              <a:t>юридических лиц, решение вопроса </a:t>
            </a:r>
            <a:endParaRPr lang="ru-RU" sz="80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b="1" dirty="0" smtClean="0"/>
              <a:t>во внеочередном </a:t>
            </a:r>
            <a:r>
              <a:rPr lang="ru-RU" sz="8000" b="1" dirty="0"/>
              <a:t>порядке в отношении отдельного </a:t>
            </a:r>
            <a:endParaRPr lang="ru-RU" sz="80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b="1" dirty="0" smtClean="0"/>
              <a:t>физического </a:t>
            </a:r>
            <a:r>
              <a:rPr lang="ru-RU" sz="8000" b="1" dirty="0"/>
              <a:t>или юридического лица при наличии </a:t>
            </a:r>
            <a:endParaRPr lang="ru-RU" sz="80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b="1" dirty="0" smtClean="0"/>
              <a:t>значительного </a:t>
            </a:r>
            <a:r>
              <a:rPr lang="ru-RU" sz="8000" b="1" dirty="0"/>
              <a:t>числа очередных </a:t>
            </a:r>
            <a:r>
              <a:rPr lang="ru-RU" sz="8000" b="1" dirty="0" smtClean="0"/>
              <a:t>обращений</a:t>
            </a:r>
          </a:p>
          <a:p>
            <a:pPr marL="3582988" indent="0">
              <a:buNone/>
            </a:pPr>
            <a:endParaRPr lang="ru-RU" sz="11200" b="1" dirty="0" smtClean="0"/>
          </a:p>
          <a:p>
            <a:pPr marL="3582988" indent="0">
              <a:buFont typeface="Wingdings" panose="05000000000000000000" pitchFamily="2" charset="2"/>
              <a:buChar char="q"/>
            </a:pPr>
            <a:r>
              <a:rPr lang="ru-RU" sz="11200" b="1" dirty="0" smtClean="0">
                <a:solidFill>
                  <a:srgbClr val="C00000"/>
                </a:solidFill>
              </a:rPr>
              <a:t>использование</a:t>
            </a:r>
            <a:r>
              <a:rPr lang="ru-RU" sz="11200" b="1" dirty="0" smtClean="0"/>
              <a:t> </a:t>
            </a:r>
            <a:r>
              <a:rPr lang="ru-RU" sz="11200" b="1" dirty="0"/>
              <a:t>своих должностных </a:t>
            </a:r>
            <a:r>
              <a:rPr lang="ru-RU" sz="11200" b="1" dirty="0">
                <a:solidFill>
                  <a:srgbClr val="FF0000"/>
                </a:solidFill>
              </a:rPr>
              <a:t>полномочий при решении личных вопросов</a:t>
            </a:r>
            <a:r>
              <a:rPr lang="ru-RU" sz="11200" b="1" dirty="0"/>
              <a:t>, связанных с удовлетворением </a:t>
            </a:r>
            <a:r>
              <a:rPr lang="ru-RU" sz="11200" b="1" dirty="0" smtClean="0"/>
              <a:t>материальных потребностей </a:t>
            </a:r>
            <a:r>
              <a:rPr lang="ru-RU" sz="11200" b="1" dirty="0"/>
              <a:t>должностного лица либо его р</a:t>
            </a:r>
            <a:r>
              <a:rPr lang="ru-RU" sz="11200" b="1" dirty="0" smtClean="0"/>
              <a:t>одственников;</a:t>
            </a:r>
          </a:p>
          <a:p>
            <a:pPr marL="3582988" indent="0">
              <a:buNone/>
            </a:pPr>
            <a:endParaRPr lang="ru-RU" sz="8000" dirty="0"/>
          </a:p>
          <a:p>
            <a:pPr marL="0" indent="3408363">
              <a:buNone/>
            </a:pPr>
            <a:endParaRPr lang="ru-RU" sz="8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36" y="1283856"/>
            <a:ext cx="3728745" cy="2242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5" y="3621251"/>
            <a:ext cx="3069657" cy="230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1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Признаки, характеризующие </a:t>
            </a:r>
            <a:r>
              <a:rPr lang="ru-RU" sz="2200" b="1" dirty="0">
                <a:solidFill>
                  <a:srgbClr val="FF0000"/>
                </a:solidFill>
                <a:latin typeface="Arial Black" panose="020B0A04020102020204" pitchFamily="34" charset="0"/>
              </a:rPr>
              <a:t>коррупционное поведение работника ГУ </a:t>
            </a:r>
            <a:r>
              <a:rPr lang="ru-RU" sz="2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при </a:t>
            </a:r>
            <a:r>
              <a:rPr lang="ru-RU" sz="2200" b="1" dirty="0">
                <a:solidFill>
                  <a:srgbClr val="FF0000"/>
                </a:solidFill>
                <a:latin typeface="Arial Black" panose="020B0A04020102020204" pitchFamily="34" charset="0"/>
              </a:rPr>
              <a:t>осуществлении </a:t>
            </a:r>
            <a:r>
              <a:rPr lang="ru-RU" sz="22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коррупционно</a:t>
            </a:r>
            <a:r>
              <a:rPr lang="ru-RU" sz="2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-опасных функций: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430981" y="1145310"/>
            <a:ext cx="6068291" cy="5031654"/>
          </a:xfrm>
        </p:spPr>
        <p:txBody>
          <a:bodyPr>
            <a:normAutofit fontScale="92500"/>
          </a:bodyPr>
          <a:lstStyle/>
          <a:p>
            <a:pPr marL="377825" indent="-285750">
              <a:buFont typeface="Wingdings" panose="05000000000000000000" pitchFamily="2" charset="2"/>
              <a:buChar char="q"/>
              <a:tabLst>
                <a:tab pos="803275" algn="l"/>
              </a:tabLst>
            </a:pPr>
            <a:r>
              <a:rPr lang="ru-RU" sz="1900" b="1" i="1" dirty="0" smtClean="0"/>
              <a:t>Сведения </a:t>
            </a:r>
            <a:r>
              <a:rPr lang="ru-RU" sz="1900" b="1" i="1" dirty="0"/>
              <a:t>о:</a:t>
            </a:r>
          </a:p>
          <a:p>
            <a:pPr marL="377825" indent="-285750">
              <a:buFont typeface="Wingdings" panose="05000000000000000000" pitchFamily="2" charset="2"/>
              <a:buChar char="ü"/>
              <a:tabLst>
                <a:tab pos="803275" algn="l"/>
              </a:tabLst>
            </a:pPr>
            <a:r>
              <a:rPr lang="ru-RU" sz="1300" b="1" dirty="0"/>
              <a:t>нарушении работниками требований нормативных правовых, ведомственных, локальных актов, регламентирующих вопросы организации, планирования и проведения мероприятий, предусмотренных трудовыми обязанностями;</a:t>
            </a:r>
          </a:p>
          <a:p>
            <a:pPr marL="377825" indent="-285750">
              <a:buFont typeface="Wingdings" panose="05000000000000000000" pitchFamily="2" charset="2"/>
              <a:buChar char="ü"/>
              <a:tabLst>
                <a:tab pos="803275" algn="l"/>
              </a:tabLst>
            </a:pPr>
            <a:r>
              <a:rPr lang="ru-RU" sz="1300" b="1" dirty="0"/>
              <a:t>искажении, сокрытии или представлении заведомо ложных сведений в служебных учетных и отчетных документах, являющихся существенным элементом трудовой деятельности;</a:t>
            </a:r>
          </a:p>
          <a:p>
            <a:pPr marL="377825" indent="-285750">
              <a:buFont typeface="Wingdings" panose="05000000000000000000" pitchFamily="2" charset="2"/>
              <a:buChar char="ü"/>
              <a:tabLst>
                <a:tab pos="803275" algn="l"/>
              </a:tabLst>
            </a:pPr>
            <a:r>
              <a:rPr lang="ru-RU" sz="1300" b="1" dirty="0"/>
              <a:t>попытках несанкционированного доступа к информационным ресурсам;</a:t>
            </a:r>
          </a:p>
          <a:p>
            <a:pPr marL="377825" indent="-285750">
              <a:buFont typeface="Wingdings" panose="05000000000000000000" pitchFamily="2" charset="2"/>
              <a:buChar char="ü"/>
              <a:tabLst>
                <a:tab pos="803275" algn="l"/>
              </a:tabLst>
            </a:pPr>
            <a:r>
              <a:rPr lang="ru-RU" sz="1300" b="1" dirty="0"/>
              <a:t>действиях распорядительного характера, превышающих полномочия или не относящихся к трудовым полномочиям;</a:t>
            </a:r>
          </a:p>
          <a:p>
            <a:pPr marL="377825" indent="-285750">
              <a:buFont typeface="Wingdings" panose="05000000000000000000" pitchFamily="2" charset="2"/>
              <a:buChar char="ü"/>
              <a:tabLst>
                <a:tab pos="803275" algn="l"/>
              </a:tabLst>
            </a:pPr>
            <a:r>
              <a:rPr lang="ru-RU" sz="1300" b="1" dirty="0"/>
              <a:t>бездействии в случаях, требующих принятия решений в соответствии с трудовыми обязанностями;</a:t>
            </a:r>
          </a:p>
          <a:p>
            <a:pPr marL="377825" indent="-285750">
              <a:buFont typeface="Wingdings" panose="05000000000000000000" pitchFamily="2" charset="2"/>
              <a:buChar char="ü"/>
              <a:tabLst>
                <a:tab pos="803275" algn="l"/>
              </a:tabLst>
            </a:pPr>
            <a:r>
              <a:rPr lang="ru-RU" sz="1300" b="1" dirty="0" smtClean="0"/>
              <a:t>получении </a:t>
            </a:r>
            <a:r>
              <a:rPr lang="ru-RU" sz="1300" b="1" dirty="0"/>
              <a:t>работником, его супругой (супругом), близкими родственниками кредитов или займов на необоснованно длительные сроки или по необоснованно низким ставкам, равно как и предоставление необоснованно высоких ставок по банковским вкладам (депозитам) указанных лиц;</a:t>
            </a:r>
          </a:p>
          <a:p>
            <a:pPr marL="377825" indent="-285750">
              <a:buFont typeface="Wingdings" panose="05000000000000000000" pitchFamily="2" charset="2"/>
              <a:buChar char="ü"/>
              <a:tabLst>
                <a:tab pos="803275" algn="l"/>
              </a:tabLst>
            </a:pPr>
            <a:r>
              <a:rPr lang="ru-RU" sz="1300" b="1" dirty="0"/>
              <a:t>совершении частых или крупных сделок с субъектами предпринимательской деятельности, владельцами которых или руководящие должности в которых замещают родственники должностных лиц;</a:t>
            </a:r>
          </a:p>
          <a:p>
            <a:pPr marL="377825" indent="-285750">
              <a:buFont typeface="Wingdings" panose="05000000000000000000" pitchFamily="2" charset="2"/>
              <a:buChar char="ü"/>
              <a:tabLst>
                <a:tab pos="803275" algn="l"/>
              </a:tabLst>
            </a:pPr>
            <a:r>
              <a:rPr lang="ru-RU" sz="1300" b="1" dirty="0"/>
              <a:t>совершении финансово-хозяйственных операций и иных распорядительных действий с очевидными (даже не для специалиста) нарушениями действующего законодательства.</a:t>
            </a:r>
          </a:p>
          <a:p>
            <a:pPr marL="92075" indent="0">
              <a:buNone/>
              <a:tabLst>
                <a:tab pos="803275" algn="l"/>
              </a:tabLst>
            </a:pPr>
            <a:endParaRPr lang="ru-RU" sz="12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838200" y="1145309"/>
            <a:ext cx="4315691" cy="5031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800" i="1" dirty="0"/>
              <a:t>предоставление не предусмотренных законом преимуществ (протекционизм, семейственность), оказание содействия для поступления на работу в организацию</a:t>
            </a:r>
            <a:r>
              <a:rPr lang="ru-RU" sz="1800" i="1" dirty="0" smtClean="0"/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i="1" dirty="0"/>
              <a:t>оказание </a:t>
            </a:r>
            <a:r>
              <a:rPr lang="ru-RU" sz="1800" i="1" dirty="0" smtClean="0"/>
              <a:t>содействия </a:t>
            </a:r>
            <a:r>
              <a:rPr lang="ru-RU" sz="1800" i="1" dirty="0"/>
              <a:t>в осуществлении предпринимательской деятельности</a:t>
            </a:r>
            <a:r>
              <a:rPr lang="ru-RU" sz="1800" i="1" dirty="0" smtClean="0"/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i="1" dirty="0"/>
              <a:t>использование в личных или групповых интересах информации, полученной при выполнении трудовых обязанностей, если такая информация не подлежит официальному </a:t>
            </a:r>
            <a:r>
              <a:rPr lang="ru-RU" sz="1800" i="1" dirty="0" smtClean="0"/>
              <a:t>распространению;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i="1" dirty="0"/>
              <a:t>требование от физических и юридических лиц информации, предоставление которой не предусмотрено действующим законодательством</a:t>
            </a:r>
          </a:p>
        </p:txBody>
      </p:sp>
    </p:spTree>
    <p:extLst>
      <p:ext uri="{BB962C8B-B14F-4D97-AF65-F5344CB8AC3E}">
        <p14:creationId xmlns:p14="http://schemas.microsoft.com/office/powerpoint/2010/main" val="229423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80"/>
          <p:cNvGrpSpPr/>
          <p:nvPr/>
        </p:nvGrpSpPr>
        <p:grpSpPr>
          <a:xfrm>
            <a:off x="1650128" y="3881953"/>
            <a:ext cx="4320000" cy="1074952"/>
            <a:chOff x="2081212" y="2114550"/>
            <a:chExt cx="6624639" cy="1085850"/>
          </a:xfrm>
        </p:grpSpPr>
        <p:pic>
          <p:nvPicPr>
            <p:cNvPr id="17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81212" y="2114550"/>
              <a:ext cx="6276975" cy="1085850"/>
            </a:xfrm>
            <a:prstGeom prst="rect">
              <a:avLst/>
            </a:prstGeom>
            <a:noFill/>
          </p:spPr>
        </p:pic>
        <p:pic>
          <p:nvPicPr>
            <p:cNvPr id="18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05175" y="2266950"/>
              <a:ext cx="5400676" cy="781050"/>
            </a:xfrm>
            <a:prstGeom prst="rect">
              <a:avLst/>
            </a:prstGeom>
            <a:noFill/>
          </p:spPr>
        </p:pic>
      </p:grpSp>
      <p:grpSp>
        <p:nvGrpSpPr>
          <p:cNvPr id="19" name="Group 80"/>
          <p:cNvGrpSpPr/>
          <p:nvPr/>
        </p:nvGrpSpPr>
        <p:grpSpPr>
          <a:xfrm>
            <a:off x="6240016" y="3881953"/>
            <a:ext cx="4284000" cy="1074952"/>
            <a:chOff x="2081212" y="2114550"/>
            <a:chExt cx="6624639" cy="1085850"/>
          </a:xfrm>
        </p:grpSpPr>
        <p:pic>
          <p:nvPicPr>
            <p:cNvPr id="20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81212" y="2114550"/>
              <a:ext cx="6276975" cy="1085850"/>
            </a:xfrm>
            <a:prstGeom prst="rect">
              <a:avLst/>
            </a:prstGeom>
            <a:noFill/>
          </p:spPr>
        </p:pic>
        <p:pic>
          <p:nvPicPr>
            <p:cNvPr id="21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05175" y="2266950"/>
              <a:ext cx="5400676" cy="781050"/>
            </a:xfrm>
            <a:prstGeom prst="rect">
              <a:avLst/>
            </a:prstGeom>
            <a:noFill/>
          </p:spPr>
        </p:pic>
      </p:grpSp>
      <p:pic>
        <p:nvPicPr>
          <p:cNvPr id="6146" name="Picture 2" descr="http://www.fotokanal.com/images/28/picture-169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3"/>
          <a:stretch/>
        </p:blipFill>
        <p:spPr bwMode="auto">
          <a:xfrm flipH="1">
            <a:off x="1236500" y="1371699"/>
            <a:ext cx="2423576" cy="227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6"/>
          <p:cNvSpPr txBox="1">
            <a:spLocks/>
          </p:cNvSpPr>
          <p:nvPr/>
        </p:nvSpPr>
        <p:spPr>
          <a:xfrm>
            <a:off x="1771538" y="5664893"/>
            <a:ext cx="8620763" cy="86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SzPct val="140000"/>
              <a:buNone/>
            </a:pPr>
            <a:r>
              <a:rPr lang="ru-RU" sz="1000" i="1" dirty="0" smtClean="0">
                <a:solidFill>
                  <a:srgbClr val="FFFFFF"/>
                </a:solidFill>
                <a:ea typeface="ＭＳ Ｐゴシック" pitchFamily="34" charset="-128"/>
              </a:rPr>
              <a:t>Предпосылкой </a:t>
            </a:r>
            <a:r>
              <a:rPr lang="ru-RU" sz="1000" i="1" dirty="0">
                <a:solidFill>
                  <a:srgbClr val="FFFFFF"/>
                </a:solidFill>
                <a:ea typeface="ＭＳ Ｐゴシック" pitchFamily="34" charset="-128"/>
              </a:rPr>
              <a:t>для коррупции может быть КОНФЛИКТ ИНТЕРЕСОВ, который возникает, когда у сотрудника есть личные отношения, имущественные права</a:t>
            </a:r>
            <a:r>
              <a:rPr lang="en-US" sz="1000" i="1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ru-RU" sz="1000" i="1" dirty="0">
                <a:solidFill>
                  <a:srgbClr val="FFFFFF"/>
                </a:solidFill>
                <a:ea typeface="ＭＳ Ｐゴシック" pitchFamily="34" charset="-128"/>
              </a:rPr>
              <a:t>или интересы, которые могут помешать ему действовать в интересах </a:t>
            </a:r>
            <a:r>
              <a:rPr lang="ru-RU" sz="1000" i="1" dirty="0" smtClean="0">
                <a:solidFill>
                  <a:srgbClr val="FFFFFF"/>
                </a:solidFill>
                <a:ea typeface="ＭＳ Ｐゴシック" pitchFamily="34" charset="-128"/>
              </a:rPr>
              <a:t>УЧРЕЖДЕНИЯ, </a:t>
            </a:r>
            <a:r>
              <a:rPr lang="ru-RU" sz="1000" i="1" dirty="0">
                <a:solidFill>
                  <a:srgbClr val="FFFFFF"/>
                </a:solidFill>
                <a:ea typeface="ＭＳ Ｐゴシック" pitchFamily="34" charset="-128"/>
              </a:rPr>
              <a:t>а также когда сотрудник извлекает из положения в </a:t>
            </a:r>
            <a:r>
              <a:rPr lang="ru-RU" sz="1000" i="1" dirty="0" smtClean="0">
                <a:solidFill>
                  <a:srgbClr val="FFFFFF"/>
                </a:solidFill>
                <a:ea typeface="ＭＳ Ｐゴシック" pitchFamily="34" charset="-128"/>
              </a:rPr>
              <a:t>УЧРЕЖДЕНИИ </a:t>
            </a:r>
            <a:r>
              <a:rPr lang="ru-RU" sz="1000" i="1" dirty="0">
                <a:solidFill>
                  <a:srgbClr val="FFFFFF"/>
                </a:solidFill>
                <a:ea typeface="ＭＳ Ｐゴシック" pitchFamily="34" charset="-128"/>
              </a:rPr>
              <a:t>необоснованную личную выгоду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SzPct val="140000"/>
              <a:buNone/>
            </a:pPr>
            <a:endParaRPr lang="ru-RU" sz="1000" i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20794" y="1621195"/>
            <a:ext cx="714822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rPr>
              <a:t>злоупотребление служебным положением, дача взятки, получение взятки, злоупотребление полномочиями, коммерческий подкуп либо иное незаконное использование физическим лицом своего должностного положения вопреки законным интересам общества и государства в целях получения выгоды в виде денег, ценностей, иного имущества или услуг имущественного характера, иных </a:t>
            </a:r>
            <a:r>
              <a:rPr lang="ru-RU" sz="1400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rPr>
              <a:t>имущественных </a:t>
            </a:r>
            <a:r>
              <a:rPr lang="ru-RU" sz="14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rPr>
              <a:t>прав для себя или для третьих лиц либо незаконное предоставление такой выгоды указанному лицу другими физическими </a:t>
            </a:r>
            <a:r>
              <a:rPr lang="ru-RU" sz="1400" dirty="0" smtClean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rPr>
              <a:t>лицами</a:t>
            </a:r>
            <a:endParaRPr lang="ru-RU" sz="14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00801" y="4925503"/>
            <a:ext cx="4008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  <a:buSzPct val="140000"/>
            </a:pPr>
            <a:r>
              <a:rPr lang="ru-RU" sz="1200" dirty="0">
                <a:solidFill>
                  <a:srgbClr val="FFFFFF"/>
                </a:solidFill>
                <a:ea typeface="ＭＳ Ｐゴシック" pitchFamily="34" charset="-128"/>
              </a:rPr>
              <a:t>использование лицом своих полномочий вопреки законным интересам организации для извлечения / предоставления выгод или нанесения вреда</a:t>
            </a:r>
            <a:endParaRPr lang="ru-RU" sz="2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75520" y="4651395"/>
            <a:ext cx="3960440" cy="77713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  <a:buSzPct val="140000"/>
            </a:pPr>
            <a:endParaRPr lang="ru-RU" sz="105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  <a:buSzPct val="140000"/>
            </a:pPr>
            <a:r>
              <a:rPr lang="ru-RU" sz="1200" dirty="0">
                <a:solidFill>
                  <a:srgbClr val="FFFFFF"/>
                </a:solidFill>
                <a:ea typeface="ＭＳ Ｐゴシック" pitchFamily="34" charset="-128"/>
              </a:rPr>
              <a:t>материальные ценности, выгода или услуги                         за действие / бездействие в интересах взяткодателя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75520" y="15115"/>
            <a:ext cx="882395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0" spc="6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34" charset="-128"/>
              </a:rPr>
              <a:t>КОРРУПЦИЯ</a:t>
            </a:r>
            <a:endParaRPr lang="en-US" sz="10000" spc="600" dirty="0">
              <a:solidFill>
                <a:srgbClr val="000000">
                  <a:lumMod val="65000"/>
                  <a:lumOff val="35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15" name="Номер слайда 3"/>
          <p:cNvSpPr txBox="1">
            <a:spLocks/>
          </p:cNvSpPr>
          <p:nvPr/>
        </p:nvSpPr>
        <p:spPr>
          <a:xfrm>
            <a:off x="8282880" y="6586858"/>
            <a:ext cx="2133600" cy="2621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r"/>
            <a:fld id="{F1DEDF96-41BB-4768-8712-BEDA41B46B52}" type="slidenum">
              <a:rPr lang="ru-RU" sz="900">
                <a:solidFill>
                  <a:srgbClr val="FFFFFF"/>
                </a:solidFill>
              </a:rPr>
              <a:pPr algn="r"/>
              <a:t>16</a:t>
            </a:fld>
            <a:endParaRPr lang="ru-RU" sz="900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30258" y="4054765"/>
            <a:ext cx="1806264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  <a:buSzPct val="140000"/>
            </a:pPr>
            <a:r>
              <a:rPr lang="ru-RU" sz="3200" dirty="0">
                <a:solidFill>
                  <a:srgbClr val="FFFFFF"/>
                </a:solidFill>
                <a:ea typeface="ＭＳ Ｐゴシック" pitchFamily="34" charset="-128"/>
              </a:rPr>
              <a:t>ВЗЯТКА</a:t>
            </a:r>
            <a:r>
              <a:rPr lang="ru-RU" sz="1600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87497" y="3881954"/>
            <a:ext cx="4233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  <a:buSzPct val="140000"/>
            </a:pPr>
            <a:r>
              <a:rPr lang="ru-RU" sz="2800" dirty="0">
                <a:solidFill>
                  <a:srgbClr val="FFFFFF"/>
                </a:solidFill>
                <a:ea typeface="ＭＳ Ｐゴシック" pitchFamily="34" charset="-128"/>
              </a:rPr>
              <a:t>ЗЛОУПОТРЕБЛЕНИЕ ПОЛНОМОЧИЯМИ </a:t>
            </a:r>
          </a:p>
        </p:txBody>
      </p:sp>
    </p:spTree>
    <p:extLst>
      <p:ext uri="{BB962C8B-B14F-4D97-AF65-F5344CB8AC3E}">
        <p14:creationId xmlns:p14="http://schemas.microsoft.com/office/powerpoint/2010/main" val="176047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80"/>
          <p:cNvGrpSpPr/>
          <p:nvPr/>
        </p:nvGrpSpPr>
        <p:grpSpPr>
          <a:xfrm>
            <a:off x="1836207" y="3860801"/>
            <a:ext cx="2736000" cy="1728439"/>
            <a:chOff x="2081212" y="2114550"/>
            <a:chExt cx="6624639" cy="1085850"/>
          </a:xfrm>
        </p:grpSpPr>
        <p:pic>
          <p:nvPicPr>
            <p:cNvPr id="22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81212" y="2114550"/>
              <a:ext cx="6276975" cy="1085850"/>
            </a:xfrm>
            <a:prstGeom prst="rect">
              <a:avLst/>
            </a:prstGeom>
            <a:noFill/>
          </p:spPr>
        </p:pic>
        <p:pic>
          <p:nvPicPr>
            <p:cNvPr id="23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05175" y="2266950"/>
              <a:ext cx="5400676" cy="781050"/>
            </a:xfrm>
            <a:prstGeom prst="rect">
              <a:avLst/>
            </a:prstGeom>
            <a:noFill/>
          </p:spPr>
        </p:pic>
      </p:grpSp>
      <p:grpSp>
        <p:nvGrpSpPr>
          <p:cNvPr id="27" name="Group 80"/>
          <p:cNvGrpSpPr/>
          <p:nvPr/>
        </p:nvGrpSpPr>
        <p:grpSpPr>
          <a:xfrm>
            <a:off x="7593310" y="3860800"/>
            <a:ext cx="2736000" cy="1707286"/>
            <a:chOff x="2081212" y="2114550"/>
            <a:chExt cx="6624639" cy="1085850"/>
          </a:xfrm>
        </p:grpSpPr>
        <p:pic>
          <p:nvPicPr>
            <p:cNvPr id="28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81212" y="2114550"/>
              <a:ext cx="6276975" cy="1085850"/>
            </a:xfrm>
            <a:prstGeom prst="rect">
              <a:avLst/>
            </a:prstGeom>
            <a:noFill/>
          </p:spPr>
        </p:pic>
        <p:pic>
          <p:nvPicPr>
            <p:cNvPr id="29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05175" y="2266950"/>
              <a:ext cx="5400676" cy="781050"/>
            </a:xfrm>
            <a:prstGeom prst="rect">
              <a:avLst/>
            </a:prstGeom>
            <a:noFill/>
          </p:spPr>
        </p:pic>
      </p:grpSp>
      <p:grpSp>
        <p:nvGrpSpPr>
          <p:cNvPr id="24" name="Group 80"/>
          <p:cNvGrpSpPr/>
          <p:nvPr/>
        </p:nvGrpSpPr>
        <p:grpSpPr>
          <a:xfrm>
            <a:off x="4722515" y="3809946"/>
            <a:ext cx="2736000" cy="1707286"/>
            <a:chOff x="2081212" y="2114550"/>
            <a:chExt cx="6624639" cy="1085850"/>
          </a:xfrm>
        </p:grpSpPr>
        <p:pic>
          <p:nvPicPr>
            <p:cNvPr id="25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81212" y="2114550"/>
              <a:ext cx="6276975" cy="1085850"/>
            </a:xfrm>
            <a:prstGeom prst="rect">
              <a:avLst/>
            </a:prstGeom>
            <a:noFill/>
          </p:spPr>
        </p:pic>
        <p:pic>
          <p:nvPicPr>
            <p:cNvPr id="26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05175" y="2266950"/>
              <a:ext cx="5400676" cy="781050"/>
            </a:xfrm>
            <a:prstGeom prst="rect">
              <a:avLst/>
            </a:prstGeom>
            <a:noFill/>
          </p:spPr>
        </p:pic>
      </p:grpSp>
      <p:sp>
        <p:nvSpPr>
          <p:cNvPr id="20" name="Прямоугольник 19"/>
          <p:cNvSpPr/>
          <p:nvPr/>
        </p:nvSpPr>
        <p:spPr>
          <a:xfrm>
            <a:off x="8608510" y="855311"/>
            <a:ext cx="1742785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900" b="1" dirty="0">
                <a:solidFill>
                  <a:srgbClr val="FFFFFF">
                    <a:lumMod val="75000"/>
                  </a:srgbClr>
                </a:solidFill>
                <a:ea typeface="ＭＳ Ｐゴシック" pitchFamily="34" charset="-128"/>
              </a:rPr>
              <a:t>?</a:t>
            </a:r>
            <a:endParaRPr lang="en-US" sz="19900" dirty="0">
              <a:solidFill>
                <a:srgbClr val="FFFFFF">
                  <a:lumMod val="75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4294967295"/>
          </p:nvPr>
        </p:nvSpPr>
        <p:spPr>
          <a:xfrm>
            <a:off x="1773561" y="1"/>
            <a:ext cx="8677275" cy="10207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spcAft>
                <a:spcPts val="0"/>
              </a:spcAft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Коррупция – это ЗЛО и для предприятия, </a:t>
            </a:r>
          </a:p>
          <a:p>
            <a:pPr marL="0" indent="0">
              <a:spcAft>
                <a:spcPts val="0"/>
              </a:spcAft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для сотрудника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6112420" y="548681"/>
            <a:ext cx="4555581" cy="315621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ru-RU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Почему важно бороться                   с коррупцией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73560" y="5301208"/>
            <a:ext cx="867771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ru-RU" sz="1100" i="1" dirty="0">
                <a:solidFill>
                  <a:srgbClr val="FFFFFF"/>
                </a:solidFill>
                <a:ea typeface="ＭＳ Ｐゴシック" pitchFamily="34" charset="-128"/>
              </a:rPr>
              <a:t>Российские власти </a:t>
            </a:r>
            <a:r>
              <a:rPr lang="ru-RU" sz="1100" i="1" u="sng" dirty="0">
                <a:solidFill>
                  <a:srgbClr val="FFFFFF"/>
                </a:solidFill>
                <a:ea typeface="ＭＳ Ｐゴシック" pitchFamily="34" charset="-128"/>
              </a:rPr>
              <a:t>усилили внимание</a:t>
            </a:r>
            <a:r>
              <a:rPr lang="ru-RU" sz="1100" i="1" dirty="0">
                <a:solidFill>
                  <a:srgbClr val="FFFFFF"/>
                </a:solidFill>
                <a:ea typeface="ＭＳ Ｐゴシック" pitchFamily="34" charset="-128"/>
              </a:rPr>
              <a:t> к вопросам противодействия коррупции:</a:t>
            </a:r>
          </a:p>
          <a:p>
            <a:pPr marL="174625" indent="-174625" defTabSz="540000" eaLnBrk="0" fontAlgn="base" hangingPunct="0">
              <a:spcBef>
                <a:spcPct val="20000"/>
              </a:spcBef>
              <a:buSzPct val="140000"/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FFFFFF"/>
                </a:solidFill>
                <a:ea typeface="ＭＳ Ｐゴシック" pitchFamily="34" charset="-128"/>
              </a:rPr>
              <a:t>Россия ратифицировала в 2006 году Конвенции ООН и Совета Европы по борьбе с коррупцией.</a:t>
            </a:r>
          </a:p>
          <a:p>
            <a:pPr marL="174625" indent="-174625" defTabSz="363538" eaLnBrk="0" fontAlgn="base" hangingPunct="0">
              <a:spcBef>
                <a:spcPct val="20000"/>
              </a:spcBef>
              <a:buSzPct val="140000"/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FFFFFF"/>
                </a:solidFill>
                <a:ea typeface="ＭＳ Ｐゴシック" pitchFamily="34" charset="-128"/>
              </a:rPr>
              <a:t>Образован Совет при Президенте по противодействию коррупции.</a:t>
            </a:r>
          </a:p>
          <a:p>
            <a:pPr marL="174625" indent="-174625" defTabSz="540000" eaLnBrk="0" fontAlgn="base" hangingPunct="0">
              <a:spcBef>
                <a:spcPct val="20000"/>
              </a:spcBef>
              <a:buSzPct val="140000"/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FFFFFF"/>
                </a:solidFill>
                <a:ea typeface="ＭＳ Ｐゴシック" pitchFamily="34" charset="-128"/>
              </a:rPr>
              <a:t>Разработан и утверждён Национальный план противодействия коррупции, во исполнение которого принят пакет антикоррупционных законов.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73560" y="3933057"/>
            <a:ext cx="2882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800"/>
              </a:spcAft>
              <a:buSzPct val="140000"/>
            </a:pPr>
            <a:r>
              <a:rPr lang="ru-RU" sz="2000" dirty="0">
                <a:solidFill>
                  <a:srgbClr val="FFFFFF"/>
                </a:solidFill>
                <a:ea typeface="ＭＳ Ｐゴシック" pitchFamily="34" charset="-128"/>
              </a:rPr>
              <a:t>Уголовное преступление. Значительная ответственность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36160" y="4305290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800"/>
              </a:spcAft>
              <a:buSzPct val="140000"/>
            </a:pPr>
            <a:r>
              <a:rPr lang="ru-RU" sz="2000" dirty="0">
                <a:solidFill>
                  <a:srgbClr val="FFFFFF"/>
                </a:solidFill>
                <a:ea typeface="ＭＳ Ｐゴシック" pitchFamily="34" charset="-128"/>
              </a:rPr>
              <a:t>Крупные финансовые потери и штрафы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55840" y="4305290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800"/>
              </a:spcAft>
              <a:buSzPct val="140000"/>
            </a:pPr>
            <a:r>
              <a:rPr lang="ru-RU" sz="2000" dirty="0">
                <a:solidFill>
                  <a:srgbClr val="FFFFFF"/>
                </a:solidFill>
                <a:ea typeface="ＭＳ Ｐゴシック" pitchFamily="34" charset="-128"/>
              </a:rPr>
              <a:t>Значительный ущерб бренду и репутации</a:t>
            </a:r>
          </a:p>
        </p:txBody>
      </p:sp>
      <p:sp>
        <p:nvSpPr>
          <p:cNvPr id="19" name="Номер слайда 3"/>
          <p:cNvSpPr txBox="1">
            <a:spLocks/>
          </p:cNvSpPr>
          <p:nvPr/>
        </p:nvSpPr>
        <p:spPr>
          <a:xfrm>
            <a:off x="8282880" y="6586858"/>
            <a:ext cx="2133600" cy="2621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r"/>
            <a:fld id="{F1DEDF96-41BB-4768-8712-BEDA41B46B52}" type="slidenum">
              <a:rPr lang="ru-RU" sz="900">
                <a:solidFill>
                  <a:srgbClr val="FFFFFF"/>
                </a:solidFill>
              </a:rPr>
              <a:pPr algn="r"/>
              <a:t>17</a:t>
            </a:fld>
            <a:endParaRPr lang="ru-RU" sz="900" dirty="0">
              <a:solidFill>
                <a:srgbClr val="FFFFFF"/>
              </a:solidFill>
            </a:endParaRPr>
          </a:p>
        </p:txBody>
      </p:sp>
      <p:pic>
        <p:nvPicPr>
          <p:cNvPr id="2093" name="Picture 45" descr="Деньги в женской руке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215838" y="1182292"/>
            <a:ext cx="2037092" cy="135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fotokanal.com/images/30/p-1472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2" b="90000" l="0" r="100000">
                        <a14:foregroundMark x1="27966" y1="50678" x2="10508" y2="80508"/>
                        <a14:foregroundMark x1="6949" y1="88983" x2="17966" y2="89153"/>
                        <a14:foregroundMark x1="95085" y1="88644" x2="98983" y2="88644"/>
                        <a14:foregroundMark x1="6441" y1="88983" x2="8814" y2="83559"/>
                        <a14:foregroundMark x1="63220" y1="29322" x2="60847" y2="37119"/>
                        <a14:foregroundMark x1="60847" y1="37119" x2="63898" y2="50847"/>
                        <a14:foregroundMark x1="63898" y1="50847" x2="65593" y2="60508"/>
                        <a14:foregroundMark x1="65593" y1="60508" x2="73220" y2="82712"/>
                        <a14:foregroundMark x1="59831" y1="30678" x2="61017" y2="18136"/>
                        <a14:foregroundMark x1="61017" y1="18136" x2="62712" y2="8814"/>
                        <a14:foregroundMark x1="62712" y1="8814" x2="74746" y2="2542"/>
                        <a14:foregroundMark x1="74746" y1="2542" x2="81695" y2="3729"/>
                        <a14:foregroundMark x1="81695" y1="3729" x2="90508" y2="23559"/>
                        <a14:foregroundMark x1="90508" y1="23559" x2="81017" y2="40000"/>
                        <a14:foregroundMark x1="81017" y1="40000" x2="99831" y2="73559"/>
                        <a14:foregroundMark x1="64237" y1="53051" x2="44068" y2="48475"/>
                        <a14:foregroundMark x1="38814" y1="68305" x2="70339" y2="71525"/>
                        <a14:foregroundMark x1="39831" y1="69661" x2="38305" y2="77119"/>
                        <a14:foregroundMark x1="46780" y1="49661" x2="48814" y2="30678"/>
                        <a14:foregroundMark x1="48814" y1="30678" x2="55593" y2="16441"/>
                        <a14:foregroundMark x1="55593" y1="16441" x2="49153" y2="7288"/>
                        <a14:foregroundMark x1="49153" y1="7288" x2="45085" y2="2542"/>
                        <a14:foregroundMark x1="45085" y1="2542" x2="25593" y2="15593"/>
                        <a14:foregroundMark x1="25593" y1="15593" x2="21017" y2="23220"/>
                        <a14:foregroundMark x1="21017" y1="23220" x2="25424" y2="45085"/>
                        <a14:foregroundMark x1="25424" y1="45085" x2="25593" y2="51864"/>
                        <a14:foregroundMark x1="25593" y1="51864" x2="8644" y2="78814"/>
                        <a14:backgroundMark x1="40000" y1="4237" x2="44237" y2="2881"/>
                        <a14:backgroundMark x1="1017" y1="21017" x2="1017" y2="21017"/>
                        <a14:backgroundMark x1="59661" y1="4407" x2="59661" y2="9153"/>
                        <a14:backgroundMark x1="59661" y1="9153" x2="76102" y2="2373"/>
                        <a14:backgroundMark x1="63729" y1="12712" x2="67288" y2="7119"/>
                        <a14:backgroundMark x1="61186" y1="10169" x2="54576" y2="35763"/>
                        <a14:backgroundMark x1="59831" y1="28983" x2="64237" y2="17119"/>
                        <a14:backgroundMark x1="64237" y1="17119" x2="62712" y2="14237"/>
                        <a14:backgroundMark x1="62712" y1="14237" x2="63051" y2="10000"/>
                        <a14:backgroundMark x1="63051" y1="10000" x2="66102" y2="6780"/>
                        <a14:backgroundMark x1="76102" y1="4237" x2="81695" y2="5254"/>
                        <a14:backgroundMark x1="81695" y1="5254" x2="83220" y2="3729"/>
                        <a14:backgroundMark x1="83220" y1="3729" x2="83220" y2="3729"/>
                        <a14:backgroundMark x1="75763" y1="3051" x2="81186" y2="4068"/>
                        <a14:backgroundMark x1="63390" y1="8983" x2="61695" y2="11186"/>
                        <a14:backgroundMark x1="62881" y1="8983" x2="60339" y2="26271"/>
                        <a14:backgroundMark x1="60000" y1="27966" x2="62034" y2="9492"/>
                        <a14:backgroundMark x1="62034" y1="9492" x2="70169" y2="5593"/>
                        <a14:backgroundMark x1="62034" y1="8475" x2="66780" y2="6949"/>
                        <a14:backgroundMark x1="62881" y1="10000" x2="64746" y2="7797"/>
                        <a14:backgroundMark x1="63220" y1="8814" x2="63220" y2="8814"/>
                        <a14:backgroundMark x1="63051" y1="8644" x2="61864" y2="12373"/>
                        <a14:backgroundMark x1="68814" y1="5085" x2="74407" y2="2373"/>
                        <a14:backgroundMark x1="74407" y1="2373" x2="81017" y2="3729"/>
                        <a14:backgroundMark x1="74576" y1="2542" x2="82542" y2="3898"/>
                        <a14:backgroundMark x1="80508" y1="5085" x2="82542" y2="4068"/>
                        <a14:backgroundMark x1="75932" y1="3729" x2="81864" y2="3729"/>
                        <a14:backgroundMark x1="61525" y1="25932" x2="60000" y2="31186"/>
                        <a14:backgroundMark x1="60000" y1="31186" x2="60000" y2="28475"/>
                        <a14:backgroundMark x1="61695" y1="10508" x2="65593" y2="6780"/>
                        <a14:backgroundMark x1="65593" y1="6780" x2="71017" y2="4915"/>
                        <a14:backgroundMark x1="66949" y1="7288" x2="68475" y2="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040"/>
          <a:stretch/>
        </p:blipFill>
        <p:spPr bwMode="auto">
          <a:xfrm>
            <a:off x="2135560" y="1407020"/>
            <a:ext cx="3094472" cy="23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51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80"/>
          <p:cNvGrpSpPr/>
          <p:nvPr/>
        </p:nvGrpSpPr>
        <p:grpSpPr>
          <a:xfrm>
            <a:off x="3575721" y="3821680"/>
            <a:ext cx="5032788" cy="452640"/>
            <a:chOff x="2081212" y="2114550"/>
            <a:chExt cx="6624639" cy="1085850"/>
          </a:xfrm>
        </p:grpSpPr>
        <p:pic>
          <p:nvPicPr>
            <p:cNvPr id="13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81212" y="2114550"/>
              <a:ext cx="6276975" cy="1085850"/>
            </a:xfrm>
            <a:prstGeom prst="rect">
              <a:avLst/>
            </a:prstGeom>
            <a:noFill/>
          </p:spPr>
        </p:pic>
        <p:pic>
          <p:nvPicPr>
            <p:cNvPr id="14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05175" y="2266950"/>
              <a:ext cx="5400676" cy="781050"/>
            </a:xfrm>
            <a:prstGeom prst="rect">
              <a:avLst/>
            </a:prstGeom>
            <a:noFill/>
          </p:spPr>
        </p:pic>
      </p:grpSp>
      <p:sp>
        <p:nvSpPr>
          <p:cNvPr id="11" name="Прямоугольник 10"/>
          <p:cNvSpPr/>
          <p:nvPr/>
        </p:nvSpPr>
        <p:spPr>
          <a:xfrm>
            <a:off x="8608510" y="855311"/>
            <a:ext cx="1742785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900" b="1" dirty="0">
                <a:solidFill>
                  <a:srgbClr val="C4C0DE"/>
                </a:solidFill>
                <a:ea typeface="ＭＳ Ｐゴシック" pitchFamily="34" charset="-128"/>
              </a:rPr>
              <a:t>?</a:t>
            </a:r>
            <a:endParaRPr lang="en-US" sz="19900" dirty="0">
              <a:solidFill>
                <a:srgbClr val="C4C0DE"/>
              </a:solidFill>
              <a:ea typeface="ＭＳ Ｐゴシック" pitchFamily="34" charset="-128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4294967295"/>
          </p:nvPr>
        </p:nvSpPr>
        <p:spPr>
          <a:xfrm>
            <a:off x="1775522" y="4153352"/>
            <a:ext cx="8498019" cy="25160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3038" indent="-173038">
              <a:lnSpc>
                <a:spcPct val="120000"/>
              </a:lnSpc>
              <a:spcAft>
                <a:spcPts val="60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bg1"/>
                </a:solidFill>
              </a:rPr>
              <a:t>Уголовная ответственность:</a:t>
            </a:r>
          </a:p>
          <a:p>
            <a:pPr marL="725488" lvl="1" indent="-344488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SzPct val="140000"/>
            </a:pPr>
            <a:r>
              <a:rPr lang="ru-RU" sz="1400" dirty="0">
                <a:solidFill>
                  <a:schemeClr val="bg1"/>
                </a:solidFill>
              </a:rPr>
              <a:t>Лишение свободы до 12 лет, </a:t>
            </a:r>
          </a:p>
          <a:p>
            <a:pPr marL="725488" lvl="1" indent="-344488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SzPct val="140000"/>
            </a:pPr>
            <a:r>
              <a:rPr lang="ru-RU" sz="1400" dirty="0">
                <a:solidFill>
                  <a:schemeClr val="bg1"/>
                </a:solidFill>
              </a:rPr>
              <a:t>Штрафы,</a:t>
            </a:r>
          </a:p>
          <a:p>
            <a:pPr marL="725488" lvl="1" indent="-344488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SzPct val="140000"/>
            </a:pPr>
            <a:r>
              <a:rPr lang="ru-RU" sz="1400" dirty="0">
                <a:solidFill>
                  <a:schemeClr val="bg1"/>
                </a:solidFill>
              </a:rPr>
              <a:t>Принудительные работы, </a:t>
            </a:r>
          </a:p>
          <a:p>
            <a:pPr marL="725488" lvl="1" indent="-344488">
              <a:lnSpc>
                <a:spcPct val="120000"/>
              </a:lnSpc>
              <a:spcAft>
                <a:spcPts val="0"/>
              </a:spcAft>
              <a:buClr>
                <a:schemeClr val="bg1"/>
              </a:buClr>
              <a:buSzPct val="140000"/>
            </a:pPr>
            <a:r>
              <a:rPr lang="ru-RU" sz="1400" dirty="0">
                <a:solidFill>
                  <a:schemeClr val="bg1"/>
                </a:solidFill>
              </a:rPr>
              <a:t>Лишение права занимать определенные должности или заниматься определённой деятельностью</a:t>
            </a:r>
          </a:p>
          <a:p>
            <a:pPr marL="173038" indent="-173038">
              <a:lnSpc>
                <a:spcPct val="120000"/>
              </a:lnSpc>
              <a:spcAft>
                <a:spcPts val="60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bg1"/>
                </a:solidFill>
              </a:rPr>
              <a:t>Дисциплинарные взыскания (включая увольнение)  к сотрудникам, получившим / давшим взятку или не сообщившим о коррупционных действиях других лиц</a:t>
            </a:r>
          </a:p>
        </p:txBody>
      </p:sp>
      <p:pic>
        <p:nvPicPr>
          <p:cNvPr id="16398" name="Picture 14" descr="коррупция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64" t="22845"/>
          <a:stretch/>
        </p:blipFill>
        <p:spPr bwMode="auto">
          <a:xfrm>
            <a:off x="1775521" y="1379346"/>
            <a:ext cx="4104456" cy="224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4411" y="1268761"/>
            <a:ext cx="4305704" cy="1000125"/>
          </a:xfrm>
        </p:spPr>
        <p:txBody>
          <a:bodyPr anchor="t">
            <a:noAutofit/>
          </a:bodyPr>
          <a:lstStyle/>
          <a:p>
            <a:r>
              <a:rPr lang="ru-RU" sz="3600" b="1" kern="1200" dirty="0">
                <a:solidFill>
                  <a:srgbClr val="4B4383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Какую ответственность несут коррупционеры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DEDF96-41BB-4768-8712-BEDA41B46B52}" type="slidenum">
              <a:rPr lang="ru-RU" smtClean="0">
                <a:solidFill>
                  <a:srgbClr val="FFFFFF"/>
                </a:solidFill>
              </a:rPr>
              <a:pPr/>
              <a:t>18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5521" y="3739386"/>
            <a:ext cx="8623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buSzPct val="140000"/>
            </a:pPr>
            <a:r>
              <a:rPr lang="ru-RU" sz="3200" b="1" dirty="0">
                <a:solidFill>
                  <a:srgbClr val="FFFFFF"/>
                </a:solidFill>
                <a:ea typeface="ＭＳ Ｐゴシック" pitchFamily="34" charset="-128"/>
              </a:rPr>
              <a:t>СОТРУДНИКИ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1840" y="337158"/>
            <a:ext cx="2993347" cy="5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9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5" name="Picture 5" descr="Мужчина в костюме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34" t="3516" r="21290"/>
          <a:stretch/>
        </p:blipFill>
        <p:spPr bwMode="auto">
          <a:xfrm>
            <a:off x="1996667" y="548157"/>
            <a:ext cx="119905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svetlana.bashlyk\Pictures\mujchina-0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84"/>
          <a:stretch/>
        </p:blipFill>
        <p:spPr bwMode="auto">
          <a:xfrm flipH="1">
            <a:off x="3292002" y="717097"/>
            <a:ext cx="2299942" cy="299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http://www.fotokanal.com/images/47/picture-518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988" r="97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7840"/>
          <a:stretch/>
        </p:blipFill>
        <p:spPr bwMode="auto">
          <a:xfrm>
            <a:off x="1775520" y="897965"/>
            <a:ext cx="2880320" cy="28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591944" y="764704"/>
            <a:ext cx="4898132" cy="23083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  <a:buSzPct val="140000"/>
            </a:pPr>
            <a:r>
              <a:rPr lang="ru-RU" sz="3600" b="1" dirty="0">
                <a:solidFill>
                  <a:srgbClr val="4B4383"/>
                </a:solidFill>
                <a:ea typeface="ＭＳ Ｐゴシック" pitchFamily="34" charset="-128"/>
              </a:rPr>
              <a:t>Фундаментальная ценность репутации        </a:t>
            </a:r>
            <a:br>
              <a:rPr lang="ru-RU" sz="3600" b="1" dirty="0">
                <a:solidFill>
                  <a:srgbClr val="4B4383"/>
                </a:solidFill>
                <a:ea typeface="ＭＳ Ｐゴシック" pitchFamily="34" charset="-128"/>
              </a:rPr>
            </a:br>
            <a:r>
              <a:rPr lang="ru-RU" sz="3600" b="1" dirty="0">
                <a:solidFill>
                  <a:srgbClr val="4B4383"/>
                </a:solidFill>
                <a:ea typeface="ＭＳ Ｐゴシック" pitchFamily="34" charset="-128"/>
              </a:rPr>
              <a:t>СПб ГАУ «ЦГЭ» Санкт-Петербурга …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75520" y="4005064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ts val="1200"/>
              </a:spcAft>
              <a:buSzPct val="140000"/>
            </a:pPr>
            <a:r>
              <a:rPr lang="ru-RU" sz="4400" b="1" dirty="0">
                <a:solidFill>
                  <a:srgbClr val="FFFFFF"/>
                </a:solidFill>
                <a:ea typeface="ＭＳ Ｐゴシック" pitchFamily="34" charset="-128"/>
              </a:rPr>
              <a:t>Неприемлемость взяточничества и коррупции                         в любой форме</a:t>
            </a:r>
            <a:endParaRPr lang="ru-RU" sz="44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9497" y="3440626"/>
            <a:ext cx="103425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900" b="1" dirty="0">
                <a:solidFill>
                  <a:srgbClr val="FFFFFF"/>
                </a:solidFill>
                <a:ea typeface="ＭＳ Ｐゴシック" pitchFamily="34" charset="-128"/>
              </a:rPr>
              <a:t>!</a:t>
            </a:r>
            <a:endParaRPr lang="en-US" sz="199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8282880" y="6586858"/>
            <a:ext cx="2133600" cy="2621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r"/>
            <a:fld id="{F1DEDF96-41BB-4768-8712-BEDA41B46B52}" type="slidenum">
              <a:rPr lang="ru-RU" sz="900">
                <a:solidFill>
                  <a:srgbClr val="FFFFFF"/>
                </a:solidFill>
              </a:rPr>
              <a:pPr algn="r"/>
              <a:t>19</a:t>
            </a:fld>
            <a:endParaRPr lang="ru-RU" sz="900" dirty="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2303" y="332656"/>
            <a:ext cx="3153220" cy="4320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01" y="539015"/>
            <a:ext cx="10402487" cy="15183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539016"/>
            <a:ext cx="10515600" cy="15183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98250" y="2057398"/>
            <a:ext cx="6357138" cy="38036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87" y="2057399"/>
            <a:ext cx="3932237" cy="2549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63" y="4606871"/>
            <a:ext cx="4045374" cy="128636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398"/>
            <a:ext cx="4045349" cy="381158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4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1631504" y="249704"/>
            <a:ext cx="8642350" cy="947049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190500" indent="0" algn="ctr"/>
            <a:r>
              <a:rPr lang="ru-RU" sz="5500" dirty="0">
                <a:solidFill>
                  <a:srgbClr val="4B4383"/>
                </a:solidFill>
                <a:latin typeface="Times New Roman" pitchFamily="18" charset="0"/>
                <a:cs typeface="Times New Roman" pitchFamily="18" charset="0"/>
              </a:rPr>
              <a:t>ПОЛИТИКА ПО ВОПРОСАМ </a:t>
            </a:r>
          </a:p>
          <a:p>
            <a:pPr marL="190500" indent="0" algn="ctr"/>
            <a:r>
              <a:rPr lang="ru-RU" sz="5500" dirty="0">
                <a:solidFill>
                  <a:srgbClr val="4B4383"/>
                </a:solidFill>
                <a:latin typeface="Times New Roman" pitchFamily="18" charset="0"/>
                <a:cs typeface="Times New Roman" pitchFamily="18" charset="0"/>
              </a:rPr>
              <a:t>ПОДАРКОВ И ДЕЛОВОГО </a:t>
            </a:r>
          </a:p>
          <a:p>
            <a:pPr marL="190500" indent="0" algn="ctr"/>
            <a:r>
              <a:rPr lang="ru-RU" sz="5500" dirty="0">
                <a:solidFill>
                  <a:srgbClr val="4B4383"/>
                </a:solidFill>
                <a:latin typeface="Times New Roman" pitchFamily="18" charset="0"/>
                <a:cs typeface="Times New Roman" pitchFamily="18" charset="0"/>
              </a:rPr>
              <a:t>ГОСТЕПРИИМСТВА</a:t>
            </a:r>
            <a:endParaRPr lang="ru-RU" sz="2200" dirty="0">
              <a:solidFill>
                <a:srgbClr val="4B438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20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9763186" y="291180"/>
            <a:ext cx="2202672" cy="4320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3183" y="1124745"/>
            <a:ext cx="9493857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1905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Обеспечение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соблюдения приказа от 27.07.2015 №46-од «О порядке передачи подарков, полученных  сотрудниками СПб ГАУ «ЦГЭ», в связи с их должностным положением или исполнением ими должностных обязанностей,  хранения, определения их стоимости и их реализации (выкупа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)».</a:t>
            </a:r>
          </a:p>
          <a:p>
            <a:pPr marL="1905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4762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В случае получения подарка сотрудники обязаны уведомить ФЭО по форме не позднее 3-х рабочих дней со дня получения подарка (со дня приезда из командировки). К уведомлению прилагаются документы, подтверждающие стоимость подарка (кассовый, товарный чек) при их наличии. </a:t>
            </a:r>
          </a:p>
          <a:p>
            <a:pPr marL="4762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Подарок, стоимость которого превышает 3т.р. Или стоимость которого неизвестна, передается по договору хранения подарков – не позднее 5 рабочих дней.</a:t>
            </a:r>
          </a:p>
          <a:p>
            <a:pPr marL="4762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Определение стоимости подарка осуществляется ФЭО на основе рыночной цены – не позднее 20 рабочих дней.</a:t>
            </a:r>
          </a:p>
          <a:p>
            <a:pPr marL="4762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Подарки, стоимость которых не превышает 3 </a:t>
            </a:r>
            <a:r>
              <a:rPr lang="ru-RU" sz="1400" b="1" i="1" dirty="0" err="1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т.р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 возвращаются работнику. </a:t>
            </a:r>
          </a:p>
          <a:p>
            <a:pPr marL="4762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Подарки, стоимость которых превышает 3т.р., передаются по акту приема-передачи подарков.</a:t>
            </a:r>
          </a:p>
          <a:p>
            <a:pPr marL="1905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Работник может его выкупить в течение 2-х месяцев со дня сдачи подарка.</a:t>
            </a:r>
          </a:p>
          <a:p>
            <a:pPr marL="4762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Если заявления о выкупе нет, учреждение может реализовать подарок с зачислением средств в доход СПб ГАУ «ЦГЭ».</a:t>
            </a:r>
          </a:p>
          <a:p>
            <a:pPr marL="4762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Если подарок не выкуплен и не реализован, он передается благотворительной организации или уничтожается.</a:t>
            </a:r>
            <a:endParaRPr lang="ru-RU" sz="1400" b="1" i="1" dirty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1905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8288" algn="l"/>
              </a:tabLst>
            </a:pPr>
            <a:endParaRPr lang="ru-RU" sz="2800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1905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1905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1905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1905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1905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1905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577" y="93653"/>
            <a:ext cx="2153907" cy="10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7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1631504" y="1988841"/>
            <a:ext cx="8928992" cy="15001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90500" indent="0" algn="ctr"/>
            <a:r>
              <a:rPr lang="ru-RU" sz="3200" dirty="0">
                <a:solidFill>
                  <a:srgbClr val="4B4383"/>
                </a:solidFill>
              </a:rPr>
              <a:t>ПОЛИТИКА ПРОТИВОДЕЙСТВИЯ ВЗЯТОЧНИЧЕСТВУ И КОРРУПЦИИ </a:t>
            </a:r>
          </a:p>
        </p:txBody>
      </p:sp>
      <p:sp>
        <p:nvSpPr>
          <p:cNvPr id="5" name="Rektangel 74"/>
          <p:cNvSpPr>
            <a:spLocks noChangeArrowheads="1"/>
          </p:cNvSpPr>
          <p:nvPr/>
        </p:nvSpPr>
        <p:spPr bwMode="auto">
          <a:xfrm>
            <a:off x="1527698" y="1268760"/>
            <a:ext cx="9140825" cy="108012"/>
          </a:xfrm>
          <a:prstGeom prst="rect">
            <a:avLst/>
          </a:prstGeom>
          <a:solidFill>
            <a:srgbClr val="4B4383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pitchFamily="34" charset="-128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4FC389-F78A-43E4-992B-FFC514511B13}" type="slidenum">
              <a:rPr lang="ru-RU" smtClean="0">
                <a:solidFill>
                  <a:srgbClr val="FFFFFF"/>
                </a:solidFill>
              </a:rPr>
              <a:pPr/>
              <a:t>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760295" y="260648"/>
            <a:ext cx="3303885" cy="4320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7528" y="4005065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Осуществление комплекса организационных, разъяснительных и иных мер  по недопущению сотрудниками СПб ГАУ «ЦГЭ» поведения, которое  может восприниматься окружающими как  обещание или предложение дачи взятки либо как согласие принять взятку или как просьба о даче взятки.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     </a:t>
            </a:r>
            <a:r>
              <a:rPr lang="en-US" sz="2000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48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608510" y="855311"/>
            <a:ext cx="1742785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900" b="1" dirty="0">
                <a:solidFill>
                  <a:srgbClr val="C4C0DE"/>
                </a:solidFill>
                <a:ea typeface="ＭＳ Ｐゴシック" pitchFamily="34" charset="-128"/>
              </a:rPr>
              <a:t>?</a:t>
            </a:r>
            <a:endParaRPr lang="en-US" sz="19900" dirty="0">
              <a:solidFill>
                <a:srgbClr val="C4C0DE"/>
              </a:solidFill>
              <a:ea typeface="ＭＳ Ｐゴシック" pitchFamily="34" charset="-128"/>
            </a:endParaRPr>
          </a:p>
        </p:txBody>
      </p:sp>
      <p:pic>
        <p:nvPicPr>
          <p:cNvPr id="11284" name="Picture 20" descr="http://www.fotokanal.com/images/28/svyazka-dene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7" b="4876"/>
          <a:stretch/>
        </p:blipFill>
        <p:spPr bwMode="auto">
          <a:xfrm>
            <a:off x="1991545" y="836713"/>
            <a:ext cx="4075039" cy="27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51985" y="620688"/>
            <a:ext cx="4968553" cy="987092"/>
          </a:xfrm>
        </p:spPr>
        <p:txBody>
          <a:bodyPr anchor="t">
            <a:noAutofit/>
          </a:bodyPr>
          <a:lstStyle/>
          <a:p>
            <a:pPr algn="l"/>
            <a:r>
              <a:rPr lang="ru-RU" sz="3200" b="1" kern="1200" dirty="0">
                <a:solidFill>
                  <a:srgbClr val="4B4383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Что считается НАРУШЕНИЕМ </a:t>
            </a:r>
            <a:br>
              <a:rPr lang="ru-RU" sz="3200" b="1" kern="1200" dirty="0">
                <a:solidFill>
                  <a:srgbClr val="4B4383"/>
                </a:solidFill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ru-RU" sz="3200" b="1" kern="1200" dirty="0">
                <a:solidFill>
                  <a:srgbClr val="4B4383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Политики противодействия взяточничеству </a:t>
            </a:r>
            <a:r>
              <a:rPr lang="en-US" sz="3200" b="1" kern="1200" dirty="0">
                <a:solidFill>
                  <a:srgbClr val="4B4383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/>
            </a:r>
            <a:br>
              <a:rPr lang="en-US" sz="3200" b="1" kern="1200" dirty="0">
                <a:solidFill>
                  <a:srgbClr val="4B4383"/>
                </a:solidFill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ru-RU" sz="3200" b="1" kern="1200" dirty="0">
                <a:solidFill>
                  <a:srgbClr val="4B4383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и коррупции?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DF96-41BB-4768-8712-BEDA41B46B52}" type="slidenum">
              <a:rPr lang="ru-RU" smtClean="0">
                <a:solidFill>
                  <a:srgbClr val="FFFFFF"/>
                </a:solidFill>
              </a:rPr>
              <a:pPr/>
              <a:t>22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4294967295"/>
          </p:nvPr>
        </p:nvSpPr>
        <p:spPr>
          <a:xfrm>
            <a:off x="1524000" y="3861048"/>
            <a:ext cx="9144000" cy="1695110"/>
          </a:xfrm>
        </p:spPr>
        <p:txBody>
          <a:bodyPr>
            <a:noAutofit/>
          </a:bodyPr>
          <a:lstStyle/>
          <a:p>
            <a:pPr marL="177800" indent="-177800">
              <a:spcAft>
                <a:spcPts val="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150" b="0" dirty="0">
                <a:solidFill>
                  <a:schemeClr val="bg1"/>
                </a:solidFill>
              </a:rPr>
              <a:t>Предложение / обещание / дача взятки, в </a:t>
            </a:r>
            <a:r>
              <a:rPr lang="ru-RU" sz="1150" b="0" dirty="0" err="1">
                <a:solidFill>
                  <a:schemeClr val="bg1"/>
                </a:solidFill>
              </a:rPr>
              <a:t>т.ч</a:t>
            </a:r>
            <a:r>
              <a:rPr lang="ru-RU" sz="1150" b="0" dirty="0">
                <a:solidFill>
                  <a:schemeClr val="bg1"/>
                </a:solidFill>
              </a:rPr>
              <a:t>. через третьих лиц. Посредничество во взятках</a:t>
            </a:r>
          </a:p>
          <a:p>
            <a:pPr marL="177800" indent="-177800">
              <a:spcAft>
                <a:spcPts val="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150" b="0" dirty="0">
                <a:solidFill>
                  <a:schemeClr val="bg1"/>
                </a:solidFill>
              </a:rPr>
              <a:t>Получение / принятие / согласие на получение взятки, в </a:t>
            </a:r>
            <a:r>
              <a:rPr lang="ru-RU" sz="1150" b="0" dirty="0" err="1">
                <a:solidFill>
                  <a:schemeClr val="bg1"/>
                </a:solidFill>
              </a:rPr>
              <a:t>т.ч</a:t>
            </a:r>
            <a:r>
              <a:rPr lang="ru-RU" sz="1150" b="0" dirty="0">
                <a:solidFill>
                  <a:schemeClr val="bg1"/>
                </a:solidFill>
              </a:rPr>
              <a:t>. через третьих лиц</a:t>
            </a:r>
          </a:p>
          <a:p>
            <a:pPr marL="177800" indent="-177800">
              <a:spcAft>
                <a:spcPts val="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150" b="0" dirty="0">
                <a:solidFill>
                  <a:schemeClr val="bg1"/>
                </a:solidFill>
              </a:rPr>
              <a:t>Осуществление платежей / предоставление выгод, провоцирующих другое лицо на злоупотребление своим служебным положением или пренебрежение своими обязанностями. Аналогично – если платежи / выгоды предлагаются Вам</a:t>
            </a:r>
          </a:p>
          <a:p>
            <a:pPr marL="177800" indent="-177800">
              <a:spcAft>
                <a:spcPts val="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150" b="0" dirty="0">
                <a:solidFill>
                  <a:schemeClr val="bg1"/>
                </a:solidFill>
              </a:rPr>
              <a:t>Использование любых способов поощрения государственных или муниципальных должностных лиц для получения преимуществ бизнесу </a:t>
            </a:r>
          </a:p>
          <a:p>
            <a:pPr marL="177800" indent="-177800">
              <a:spcAft>
                <a:spcPts val="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150" b="0" dirty="0">
                <a:solidFill>
                  <a:schemeClr val="bg1"/>
                </a:solidFill>
              </a:rPr>
              <a:t>Подарки, знаки внимания, деловое гостеприимство, услуги (контрагенту или указанным им третьим лицам), если они                                        не соответствуют политике по вопросам подарков и делового гостеприимства</a:t>
            </a:r>
          </a:p>
          <a:p>
            <a:pPr marL="177800" indent="-177800">
              <a:spcAft>
                <a:spcPts val="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150" b="0" dirty="0">
                <a:solidFill>
                  <a:schemeClr val="bg1"/>
                </a:solidFill>
              </a:rPr>
              <a:t>Спонсорские и благотворительные пожертвования, если они противоречат соответствующим политикам предприятия</a:t>
            </a:r>
          </a:p>
          <a:p>
            <a:pPr marL="177800" indent="-177800">
              <a:spcAft>
                <a:spcPts val="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150" b="0" dirty="0">
                <a:solidFill>
                  <a:schemeClr val="bg1"/>
                </a:solidFill>
              </a:rPr>
              <a:t>Политические пожертвования</a:t>
            </a:r>
          </a:p>
          <a:p>
            <a:pPr marL="177800" indent="-177800">
              <a:spcAft>
                <a:spcPts val="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150" b="0" dirty="0">
                <a:solidFill>
                  <a:schemeClr val="bg1"/>
                </a:solidFill>
              </a:rPr>
              <a:t>Платежи в целях упрощения формальностей</a:t>
            </a:r>
          </a:p>
          <a:p>
            <a:pPr marL="177800" indent="-177800">
              <a:spcAft>
                <a:spcPts val="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150" b="0" dirty="0">
                <a:solidFill>
                  <a:schemeClr val="bg1"/>
                </a:solidFill>
              </a:rPr>
              <a:t>Не сообщение информации о коррупции</a:t>
            </a:r>
          </a:p>
          <a:p>
            <a:pPr marL="177800" indent="-177800">
              <a:spcAft>
                <a:spcPts val="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150" b="0" dirty="0">
                <a:solidFill>
                  <a:schemeClr val="bg1"/>
                </a:solidFill>
              </a:rPr>
              <a:t>Неспособность предотвратить взятку, получаемую / уплачиваемую в интересах компании</a:t>
            </a:r>
          </a:p>
          <a:p>
            <a:pPr marL="177800" indent="-177800">
              <a:spcAft>
                <a:spcPts val="0"/>
              </a:spcAft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150" b="0" dirty="0">
                <a:solidFill>
                  <a:schemeClr val="bg1"/>
                </a:solidFill>
              </a:rPr>
              <a:t>Иные нарушения, предусмотренные законодательством 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760296" y="332656"/>
            <a:ext cx="3246174" cy="4320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1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80"/>
          <p:cNvGrpSpPr/>
          <p:nvPr/>
        </p:nvGrpSpPr>
        <p:grpSpPr>
          <a:xfrm>
            <a:off x="4031010" y="3821680"/>
            <a:ext cx="4104000" cy="452640"/>
            <a:chOff x="2081212" y="2114550"/>
            <a:chExt cx="6624639" cy="1085850"/>
          </a:xfrm>
        </p:grpSpPr>
        <p:pic>
          <p:nvPicPr>
            <p:cNvPr id="18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81212" y="2114550"/>
              <a:ext cx="6276975" cy="1085850"/>
            </a:xfrm>
            <a:prstGeom prst="rect">
              <a:avLst/>
            </a:prstGeom>
            <a:noFill/>
          </p:spPr>
        </p:pic>
        <p:pic>
          <p:nvPicPr>
            <p:cNvPr id="19" name="Picture 2" descr="E:\Documents\Work\Current jobs\FIS\Job Ref 2729 - Australia Conference Keynote -Animated Sequence\Artwork\circ-blu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05175" y="2266950"/>
              <a:ext cx="5400676" cy="781050"/>
            </a:xfrm>
            <a:prstGeom prst="rect">
              <a:avLst/>
            </a:prstGeom>
            <a:noFill/>
          </p:spPr>
        </p:pic>
      </p:grpSp>
      <p:pic>
        <p:nvPicPr>
          <p:cNvPr id="18434" name="Picture 2" descr="http://in39.su/wp-content/uploads/2013/10/%D0%B2%D0%B7%D1%8F%D1%82%D0%BA%D0%B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6" b="34309"/>
          <a:stretch/>
        </p:blipFill>
        <p:spPr bwMode="auto">
          <a:xfrm>
            <a:off x="3809218" y="1834252"/>
            <a:ext cx="4573564" cy="18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75521" y="768698"/>
            <a:ext cx="8640961" cy="1000125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4B4383"/>
                </a:solidFill>
              </a:rPr>
              <a:t>Что нужно делать?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DEDF96-41BB-4768-8712-BEDA41B46B52}" type="slidenum">
              <a:rPr lang="ru-RU" smtClean="0">
                <a:solidFill>
                  <a:srgbClr val="FFFFFF"/>
                </a:solidFill>
              </a:rPr>
              <a:pPr/>
              <a:t>23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7494" y="4329679"/>
            <a:ext cx="245453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  <a:buSzPct val="140000"/>
            </a:pPr>
            <a:r>
              <a:rPr lang="ru-RU" sz="1100" dirty="0">
                <a:solidFill>
                  <a:srgbClr val="FFFFFF"/>
                </a:solidFill>
                <a:ea typeface="ＭＳ Ｐゴシック" pitchFamily="34" charset="-128"/>
              </a:rPr>
              <a:t>Если есть вопросы                                       по применению политики противодействия взяточничеству и коррупции, надо обсудить </a:t>
            </a:r>
            <a:r>
              <a:rPr lang="ru-RU" sz="1100" dirty="0" smtClean="0">
                <a:solidFill>
                  <a:srgbClr val="FFFFFF"/>
                </a:solidFill>
                <a:ea typeface="ＭＳ Ｐゴシック" pitchFamily="34" charset="-128"/>
              </a:rPr>
              <a:t>это с          </a:t>
            </a:r>
            <a:r>
              <a:rPr lang="ru-RU" sz="1100" dirty="0">
                <a:solidFill>
                  <a:srgbClr val="FFFFFF"/>
                </a:solidFill>
                <a:ea typeface="ＭＳ Ｐゴシック" pitchFamily="34" charset="-128"/>
              </a:rPr>
              <a:t>начальником отдела кадров;                            при необходимости –                                    с директором  СПб ГАУ «ЦГЭ»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00800" y="4329678"/>
            <a:ext cx="21434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FFFFFF"/>
                </a:solidFill>
                <a:ea typeface="ＭＳ Ｐゴシック" pitchFamily="34" charset="-128"/>
              </a:rPr>
              <a:t>Информировать уполномоченных лиц                          о возникновении личной заинтересованности, которая приводит к конфликту интересов</a:t>
            </a:r>
            <a:endParaRPr lang="en-US" sz="11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91571" y="4329679"/>
            <a:ext cx="187220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  <a:buSzPct val="140000"/>
            </a:pPr>
            <a:r>
              <a:rPr lang="ru-RU" sz="1100" dirty="0">
                <a:solidFill>
                  <a:srgbClr val="FFFFFF"/>
                </a:solidFill>
                <a:ea typeface="ＭＳ Ｐゴシック" pitchFamily="34" charset="-128"/>
              </a:rPr>
              <a:t>Изучать и соблюдать требования законодательства,                              а также требования политики противодействия взяточничеству                               и коррупции </a:t>
            </a:r>
            <a:r>
              <a:rPr lang="en-US" sz="1100" dirty="0">
                <a:solidFill>
                  <a:srgbClr val="FFFFFF"/>
                </a:solidFill>
                <a:ea typeface="ＭＳ Ｐゴシック" pitchFamily="34" charset="-128"/>
              </a:rPr>
              <a:t>                            </a:t>
            </a:r>
            <a:r>
              <a:rPr lang="ru-RU" sz="1100" dirty="0">
                <a:solidFill>
                  <a:srgbClr val="FFFFFF"/>
                </a:solidFill>
                <a:ea typeface="ＭＳ Ｐゴシック" pitchFamily="34" charset="-128"/>
              </a:rPr>
              <a:t>СПб ГАУ «ЦГЭ»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75520" y="4329678"/>
            <a:ext cx="21419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  <a:buSzPct val="140000"/>
            </a:pPr>
            <a:r>
              <a:rPr lang="ru-RU" sz="1100" dirty="0">
                <a:solidFill>
                  <a:srgbClr val="FFFFFF"/>
                </a:solidFill>
                <a:ea typeface="ＭＳ Ｐゴシック" pitchFamily="34" charset="-128"/>
              </a:rPr>
              <a:t>Руководствоваться принципом НЕТЕРПИМОСТИ К КОРРУПЦИИ. Информировать уполномоченных лиц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  <a:buSzPct val="140000"/>
            </a:pPr>
            <a:endParaRPr lang="ru-RU" sz="11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75521" y="3739386"/>
            <a:ext cx="8623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buSzPct val="140000"/>
            </a:pPr>
            <a:r>
              <a:rPr lang="ru-RU" sz="3200" b="1" dirty="0">
                <a:solidFill>
                  <a:srgbClr val="FFFFFF"/>
                </a:solidFill>
                <a:ea typeface="ＭＳ Ｐゴシック" pitchFamily="34" charset="-128"/>
              </a:rPr>
              <a:t>Общие</a:t>
            </a:r>
            <a:r>
              <a:rPr lang="en-US" sz="3200" b="1" dirty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ru-RU" sz="3200" b="1" dirty="0">
                <a:solidFill>
                  <a:srgbClr val="FFFFFF"/>
                </a:solidFill>
                <a:ea typeface="ＭＳ Ｐゴシック" pitchFamily="34" charset="-128"/>
              </a:rPr>
              <a:t>принципы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8688287" y="260648"/>
            <a:ext cx="3278425" cy="4320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1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116633"/>
            <a:ext cx="8784976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accent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Схема предотвращения конфликта</a:t>
            </a:r>
            <a:br>
              <a:rPr lang="ru-RU" sz="2700" b="1" dirty="0">
                <a:solidFill>
                  <a:schemeClr val="accent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accent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 интересов</a:t>
            </a:r>
            <a:r>
              <a:rPr lang="ru-RU" sz="2400" b="1" dirty="0">
                <a:solidFill>
                  <a:schemeClr val="accent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10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8832303" y="260648"/>
            <a:ext cx="3198019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847528" y="1071853"/>
            <a:ext cx="2736304" cy="16921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19194C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Вероятная возможность получения при исполнении должностных обязанностей доходов в виде денег, ценностей, иного имущества или услуг для сотрудника или третьих лиц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447266" y="1052736"/>
            <a:ext cx="2664296" cy="11521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9194C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дальнейших мер по предотвращению конфликта интересов</a:t>
            </a:r>
          </a:p>
        </p:txBody>
      </p:sp>
      <p:sp>
        <p:nvSpPr>
          <p:cNvPr id="7" name="Стрелка вниз 6"/>
          <p:cNvSpPr/>
          <p:nvPr/>
        </p:nvSpPr>
        <p:spPr bwMode="auto">
          <a:xfrm>
            <a:off x="2637536" y="2780928"/>
            <a:ext cx="936104" cy="129614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9194C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  <p:sp>
        <p:nvSpPr>
          <p:cNvPr id="8" name="Стрелка вверх 7"/>
          <p:cNvSpPr/>
          <p:nvPr/>
        </p:nvSpPr>
        <p:spPr bwMode="auto">
          <a:xfrm>
            <a:off x="8256240" y="2204864"/>
            <a:ext cx="1008112" cy="1842948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9194C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1989464" y="4077072"/>
            <a:ext cx="2232248" cy="198554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9194C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7447266" y="4047813"/>
            <a:ext cx="2770076" cy="205755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19194C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учреждения, начальник отдела кадров</a:t>
            </a:r>
          </a:p>
        </p:txBody>
      </p:sp>
      <p:sp>
        <p:nvSpPr>
          <p:cNvPr id="11" name="Стрелка вправо 10"/>
          <p:cNvSpPr/>
          <p:nvPr/>
        </p:nvSpPr>
        <p:spPr bwMode="auto">
          <a:xfrm>
            <a:off x="4221712" y="4536529"/>
            <a:ext cx="3225554" cy="10801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9194C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41919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ОБЩИЕ ОБЯЗАННОСТИ РАБОТНИКОВ И УЧРЕЖДЕНИЯ, СВЯЗАННЫЕ С ПРЕДУПРЕЖДЕНИЕМ И ПРОТИВОДЕЙСТВИЕМ КОРРУПЦИИ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73109"/>
            <a:ext cx="10515600" cy="43513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dirty="0"/>
              <a:t>В целях предупреждения и противодействия коррупции всем работникам Учреждения, независимо от занимаемой должности и выполняемых функций следует: </a:t>
            </a:r>
          </a:p>
          <a:p>
            <a:pPr marL="0" indent="0">
              <a:buNone/>
            </a:pPr>
            <a:r>
              <a:rPr lang="ru-RU" b="1" dirty="0"/>
              <a:t>• воздерживаться от совершения и (или) участия в совершении коррупционных правонарушений в интересах или от имени Учреждения; </a:t>
            </a:r>
          </a:p>
          <a:p>
            <a:pPr marL="0" indent="0">
              <a:buNone/>
            </a:pPr>
            <a:r>
              <a:rPr lang="ru-RU" b="1" dirty="0"/>
              <a:t>• воздерживаться от поведения, которое может быть истолковано окружающими как готовность совершить или участвовать в совершении коррупционного правонарушения в интересах или от имени Учреждения; </a:t>
            </a:r>
          </a:p>
          <a:p>
            <a:pPr marL="0" indent="0">
              <a:buNone/>
            </a:pPr>
            <a:r>
              <a:rPr lang="ru-RU" b="1" dirty="0"/>
              <a:t>• незамедлительно сообщать о случаях склонения работника к совершению коррупционных правонарушений; </a:t>
            </a:r>
          </a:p>
          <a:p>
            <a:pPr marL="0" indent="0">
              <a:buNone/>
            </a:pPr>
            <a:r>
              <a:rPr lang="ru-RU" b="1" dirty="0"/>
              <a:t>• незамедлительно сообщать о ставшей известной работнику информации о случаях совершения коррупционных правонарушений другими работниками, контрагентами Учреждения или иными лицами; </a:t>
            </a:r>
          </a:p>
          <a:p>
            <a:pPr marL="0" indent="0">
              <a:buNone/>
            </a:pPr>
            <a:r>
              <a:rPr lang="ru-RU" b="1" dirty="0"/>
              <a:t>• сообщать о возможности возникновения либо возникшем у работника конфликте интересов. </a:t>
            </a:r>
          </a:p>
          <a:p>
            <a:pPr marL="0" indent="0">
              <a:buNone/>
            </a:pPr>
            <a:r>
              <a:rPr lang="ru-RU" b="1" dirty="0"/>
              <a:t>Учреждение ожидает, что любое заинтересованное лицо, не являющееся работником Учреждения, также сообщит о ставших ему известными нарушениях в области противодействия коррупции со стороны работника Учреждения. Такое заявление может быть сделано по электронной почте горячей линии «Нет коррупции!»  http://zakon.gov.spb.ru/hot_line.</a:t>
            </a:r>
          </a:p>
          <a:p>
            <a:pPr marL="0" indent="0">
              <a:buNone/>
            </a:pPr>
            <a:r>
              <a:rPr lang="ru-RU" b="1" dirty="0"/>
              <a:t>В случае подтверждения достоверности сведений о совершении действий (или бездействия), имеющих признаки уголовного или административного правонарушения в области противодействия коррупции, Учреждение обеспечивает направление информации об этом в правоохранительные органы. </a:t>
            </a:r>
          </a:p>
          <a:p>
            <a:pPr marL="0" indent="0">
              <a:buNone/>
            </a:pPr>
            <a:r>
              <a:rPr lang="ru-RU" b="1" dirty="0"/>
              <a:t>В случае подтверждения достоверности фактов, указанных в уведомлении, каждому заявителю гарантируются конфиденциальность информации о факте и содержании его уведомления и отсутствие какого бы то ни было преследования. Если обращение было сделано с целью распространения ложных сведений, либо будет установлен факт совершения правонарушения самим заявителем, к нему применяются соответствующие меры ответственности. </a:t>
            </a:r>
          </a:p>
          <a:p>
            <a:pPr marL="0" indent="0">
              <a:buNone/>
            </a:pPr>
            <a:r>
              <a:rPr lang="ru-RU" b="1" dirty="0"/>
              <a:t>Если у работника есть вопросы по применению положений настоящей Политики или он не уверен в соответствии своих действий или решений положениям Политики, он может обратиться за консультацией к </a:t>
            </a:r>
            <a:r>
              <a:rPr lang="ru-RU" b="1" dirty="0" smtClean="0"/>
              <a:t>начальнику отдела кадров, директору учреждения, </a:t>
            </a:r>
            <a:r>
              <a:rPr lang="ru-RU" b="1" dirty="0"/>
              <a:t>задать вопрос члену Комиссии </a:t>
            </a:r>
            <a:r>
              <a:rPr lang="ru-RU" b="1" dirty="0" smtClean="0"/>
              <a:t>СПб ГАУ «ЦГЭ» по противодействию коррупции.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11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97401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Перечень должностей, замещение которых связано с коррупционными рисками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9788" y="1078030"/>
            <a:ext cx="5157787" cy="5111634"/>
          </a:xfrm>
          <a:gradFill>
            <a:gsLst>
              <a:gs pos="26196">
                <a:schemeClr val="accent2">
                  <a:lumMod val="20000"/>
                  <a:lumOff val="8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4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советник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директора;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директора - начальник управления экономического анализа и смет;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начальника управления экономического анализа и смет - начальник отдела сметной документации строительно-монтажных работ управления экономического анализа и смет;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специалист и ведущий специалист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отдела сметной документации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СМР;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отдела сметной документации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ПИР;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ведущий специалист отдела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сметной документации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ПИР;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сектора экономического анализа управления экономического анализа и смет;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отдела информационного обеспечения;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сектора закупок;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Управления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организации экспертизы;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отдела приема проектной документации;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 отдела приема проектной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документации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директора - начальник управления государственной экспертизы (далее-УГЭ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начальника УГЭ;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отдела и заместитель начальника  комплексной экспертизы архитектурно-планировочных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решений;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172200" y="1078030"/>
            <a:ext cx="5183188" cy="5111633"/>
          </a:xfrm>
          <a:gradFill>
            <a:gsLst>
              <a:gs pos="26196">
                <a:schemeClr val="accent2">
                  <a:lumMod val="20000"/>
                  <a:lumOff val="8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4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 сектора архитектуры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сектора генерального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ведущий специалист сектора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генерального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советник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директора - начальник сектора пожарной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 сектора пожарной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сектора и главный специалист сектора ПОС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инженерного обеспечения и оборудования зданий и сооружений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ведущий специалист отдела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ИОиОЗиС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отдела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конструкций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 отдела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конструкций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отдела линейных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и ведущий специалист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отдела линейных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отдела охраны окружающей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сектора экологии отдела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ООС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 сектора экологии отдела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ООС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сектора санитарно-эпидемиологической экспертизы отдела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ООС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и ведущий специалист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сектора санитарно-эпидемиологической экспертизы отдела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ООС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представительства СПб ГАУ «ЦГЭ» в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Москве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2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15847">
                <a:schemeClr val="accent6">
                  <a:lumMod val="20000"/>
                  <a:lumOff val="80000"/>
                </a:schemeClr>
              </a:gs>
              <a:gs pos="55000">
                <a:srgbClr val="B8DFF9"/>
              </a:gs>
              <a:gs pos="31000">
                <a:schemeClr val="accent6">
                  <a:lumMod val="20000"/>
                  <a:lumOff val="80000"/>
                </a:schemeClr>
              </a:gs>
              <a:gs pos="64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 prstMaterial="dkEdge">
              <a:bevelT w="38100" h="38100"/>
              <a:contourClr>
                <a:srgbClr val="FF0000"/>
              </a:contourClr>
            </a:sp3d>
          </a:bodyPr>
          <a:lstStyle/>
          <a:p>
            <a:pPr algn="ctr"/>
            <a:r>
              <a:rPr lang="ru-RU" sz="3200" b="1" dirty="0" smtClean="0"/>
              <a:t>Боремся с наследием – традиции </a:t>
            </a:r>
            <a:r>
              <a:rPr lang="ru-RU" sz="3200" b="1" dirty="0" err="1" smtClean="0"/>
              <a:t>челобитников</a:t>
            </a:r>
            <a:r>
              <a:rPr lang="ru-RU" sz="3200" b="1" dirty="0" smtClean="0"/>
              <a:t>, ходоков и «</a:t>
            </a:r>
            <a:r>
              <a:rPr lang="ru-RU" sz="3200" b="1" dirty="0" err="1" smtClean="0"/>
              <a:t>решальщиков</a:t>
            </a:r>
            <a:r>
              <a:rPr lang="ru-RU" sz="3200" b="1" dirty="0" smtClean="0"/>
              <a:t>» снижают роль норм закона</a:t>
            </a:r>
            <a:endParaRPr lang="ru-RU" sz="3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4026" y="1825625"/>
            <a:ext cx="3185961" cy="435133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09987" y="1825625"/>
            <a:ext cx="7243814" cy="435133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100" b="1" dirty="0" smtClean="0">
                <a:latin typeface="Arial Black" panose="020B0A04020102020204" pitchFamily="34" charset="0"/>
              </a:rPr>
              <a:t>Система «</a:t>
            </a:r>
            <a:r>
              <a:rPr lang="ru-RU" sz="1100" b="1" dirty="0">
                <a:latin typeface="Arial Black" panose="020B0A04020102020204" pitchFamily="34" charset="0"/>
              </a:rPr>
              <a:t>кормления</a:t>
            </a:r>
            <a:r>
              <a:rPr lang="ru-RU" sz="1100" b="1" dirty="0" smtClean="0">
                <a:latin typeface="Arial Black" panose="020B0A04020102020204" pitchFamily="34" charset="0"/>
              </a:rPr>
              <a:t>» порождала произвол местных властей, заинтересованных в обогащении в период «кормления». Поэтому уже с </a:t>
            </a:r>
            <a:r>
              <a:rPr lang="en-US" sz="1100" b="1" dirty="0" smtClean="0">
                <a:latin typeface="Arial Black" panose="020B0A04020102020204" pitchFamily="34" charset="0"/>
              </a:rPr>
              <a:t>XV</a:t>
            </a:r>
            <a:r>
              <a:rPr lang="ru-RU" sz="1100" b="1" dirty="0" smtClean="0">
                <a:latin typeface="Arial Black" panose="020B0A04020102020204" pitchFamily="34" charset="0"/>
              </a:rPr>
              <a:t> века московские князья ограничили доходы кормленщиков путём выдачи специальных «кормленных» грамот. </a:t>
            </a:r>
            <a:r>
              <a:rPr lang="ru-RU" sz="1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Система «кормления» отменена в результате «земских реформ» 1555–1556 годов, то есть 450 лет назад</a:t>
            </a:r>
            <a:r>
              <a:rPr lang="ru-RU" sz="1100" b="1" dirty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100" b="1" dirty="0" smtClean="0">
                <a:latin typeface="Arial Black" panose="020B0A04020102020204" pitchFamily="34" charset="0"/>
              </a:rPr>
              <a:t>В Московском государстве </a:t>
            </a:r>
            <a:r>
              <a:rPr lang="en-US" sz="1100" b="1" dirty="0" smtClean="0">
                <a:latin typeface="Arial Black" panose="020B0A04020102020204" pitchFamily="34" charset="0"/>
              </a:rPr>
              <a:t>XVI—XVII</a:t>
            </a:r>
            <a:r>
              <a:rPr lang="ru-RU" sz="1100" b="1" dirty="0" smtClean="0">
                <a:latin typeface="Arial Black" panose="020B0A04020102020204" pitchFamily="34" charset="0"/>
              </a:rPr>
              <a:t> вв. существовал запрет только на посулы—взятки судьям. Все иные «государевы люди» на местах не получали жалования и кормились только за счет того, что им приносили </a:t>
            </a:r>
            <a:r>
              <a:rPr lang="ru-RU" sz="1100" b="1" dirty="0" err="1" smtClean="0">
                <a:latin typeface="Arial Black" panose="020B0A04020102020204" pitchFamily="34" charset="0"/>
              </a:rPr>
              <a:t>челобитники</a:t>
            </a:r>
            <a:r>
              <a:rPr lang="ru-RU" sz="1100" b="1" dirty="0" smtClean="0">
                <a:latin typeface="Arial Black" panose="020B0A04020102020204" pitchFamily="34" charset="0"/>
              </a:rPr>
              <a:t>. Взятки были узаконены до Петра </a:t>
            </a:r>
            <a:r>
              <a:rPr lang="en-US" sz="1100" b="1" dirty="0" smtClean="0">
                <a:latin typeface="Arial Black" panose="020B0A04020102020204" pitchFamily="34" charset="0"/>
              </a:rPr>
              <a:t>I,</a:t>
            </a:r>
            <a:r>
              <a:rPr lang="ru-RU" sz="1100" b="1" dirty="0" smtClean="0">
                <a:latin typeface="Arial Black" panose="020B0A04020102020204" pitchFamily="34" charset="0"/>
              </a:rPr>
              <a:t> он ввел «жалование», но одновременно и размножил чиновников. Уже в </a:t>
            </a:r>
            <a:r>
              <a:rPr lang="ru-RU" sz="1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1726 году </a:t>
            </a:r>
            <a:r>
              <a:rPr lang="ru-RU" sz="1100" b="1" dirty="0" smtClean="0">
                <a:latin typeface="Arial Black" panose="020B0A04020102020204" pitchFamily="34" charset="0"/>
              </a:rPr>
              <a:t>из-за отсутствия в казне денег Екатерина </a:t>
            </a:r>
            <a:r>
              <a:rPr lang="en-US" sz="1100" b="1" dirty="0" smtClean="0">
                <a:latin typeface="Arial Black" panose="020B0A04020102020204" pitchFamily="34" charset="0"/>
              </a:rPr>
              <a:t>I</a:t>
            </a:r>
            <a:r>
              <a:rPr lang="ru-RU" sz="1100" b="1" dirty="0" smtClean="0">
                <a:latin typeface="Arial Black" panose="020B0A04020102020204" pitchFamily="34" charset="0"/>
              </a:rPr>
              <a:t> постановила, что жалование отныне будет выплачиваться только президентам коллегий (министрам), «а приказным людям не давать, а довольствоваться им от дела по прежнему обыкновению от челобитчиков, кто что даст по своей воле». </a:t>
            </a:r>
            <a:r>
              <a:rPr lang="ru-RU" sz="1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Систематическая борьба с взяточничеством возобновилась только столетие спустя—при Николае </a:t>
            </a:r>
            <a:r>
              <a:rPr lang="en-US" sz="1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I.</a:t>
            </a:r>
            <a:r>
              <a:rPr lang="ru-RU" sz="1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Менее200летназад</a:t>
            </a:r>
            <a:r>
              <a:rPr lang="ru-RU" sz="1100" b="1" dirty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23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 contourW="12700" prstMaterial="matte">
              <a:bevelT w="38100" h="38100"/>
              <a:contourClr>
                <a:srgbClr val="FF0000"/>
              </a:contourClr>
            </a:sp3d>
          </a:bodyPr>
          <a:lstStyle/>
          <a:p>
            <a:r>
              <a:rPr lang="ru-RU" b="1" dirty="0" smtClean="0"/>
              <a:t>Громкие коррупционные скандалы в мире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550245"/>
              </p:ext>
            </p:extLst>
          </p:nvPr>
        </p:nvGraphicFramePr>
        <p:xfrm>
          <a:off x="838200" y="1443790"/>
          <a:ext cx="10105724" cy="457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14"/>
                <a:gridCol w="4446871"/>
                <a:gridCol w="4167739"/>
              </a:tblGrid>
              <a:tr h="5486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Страна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Скандал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Последствия</a:t>
                      </a:r>
                      <a:endParaRPr lang="ru-RU" dirty="0"/>
                    </a:p>
                  </a:txBody>
                  <a:tcPr/>
                </a:tc>
              </a:tr>
              <a:tr h="8373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cs typeface="Aharoni" panose="02010803020104030203" pitchFamily="2" charset="-79"/>
                        </a:rPr>
                        <a:t>США,</a:t>
                      </a:r>
                      <a:r>
                        <a:rPr lang="ru-RU" sz="2000" b="1" baseline="0" dirty="0" smtClean="0">
                          <a:cs typeface="Aharoni" panose="02010803020104030203" pitchFamily="2" charset="-79"/>
                        </a:rPr>
                        <a:t> ВМФ</a:t>
                      </a:r>
                      <a:endParaRPr lang="ru-RU" sz="2000" b="1" dirty="0"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Ноябрь 2013. ВМФ США. Контракт на 200 млн.</a:t>
                      </a:r>
                      <a:r>
                        <a:rPr lang="en-US" sz="1200" b="1" dirty="0" smtClean="0"/>
                        <a:t>$ c </a:t>
                      </a:r>
                      <a:r>
                        <a:rPr lang="ru-RU" sz="1200" b="1" dirty="0" smtClean="0"/>
                        <a:t>компанией-подрядчиком</a:t>
                      </a:r>
                      <a:r>
                        <a:rPr lang="ru-RU" sz="1200" b="1" baseline="0" dirty="0" smtClean="0"/>
                        <a:t> из Сингапура на обслуживание кораблей в иностранных портах. В результате сговора военных и бизнесменов стоимость работ значительно завышалась. Финансовые злоупотребления более чем на 9 млн.</a:t>
                      </a:r>
                      <a:r>
                        <a:rPr lang="en-US" sz="1200" b="1" baseline="0" dirty="0" smtClean="0"/>
                        <a:t>$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Наказание в виде лишения свободы участникам схемы (военным и бизнесменам), усиление системы антикоррупционного контроля в системе </a:t>
                      </a:r>
                      <a:r>
                        <a:rPr lang="ru-RU" sz="1200" b="1" dirty="0" err="1" smtClean="0"/>
                        <a:t>госзакупок</a:t>
                      </a:r>
                      <a:r>
                        <a:rPr lang="ru-RU" sz="1200" b="1" dirty="0" smtClean="0"/>
                        <a:t> США, пересмотр системы</a:t>
                      </a:r>
                      <a:r>
                        <a:rPr lang="ru-RU" sz="1200" b="1" baseline="0" dirty="0" smtClean="0"/>
                        <a:t> противодействия коррупции.</a:t>
                      </a:r>
                      <a:endParaRPr lang="ru-RU" sz="1200" b="1" dirty="0"/>
                    </a:p>
                  </a:txBody>
                  <a:tcPr/>
                </a:tc>
              </a:tr>
              <a:tr h="88552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cs typeface="Aharoni" panose="02010803020104030203" pitchFamily="2" charset="-79"/>
                        </a:rPr>
                        <a:t>Германия, </a:t>
                      </a:r>
                      <a:r>
                        <a:rPr lang="en-US" sz="2000" b="1" dirty="0" smtClean="0">
                          <a:cs typeface="Aharoni" panose="02010803020104030203" pitchFamily="2" charset="-79"/>
                        </a:rPr>
                        <a:t>Siemens</a:t>
                      </a:r>
                      <a:endParaRPr lang="ru-RU" sz="2000" b="1" dirty="0"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Электротехнический</a:t>
                      </a:r>
                      <a:r>
                        <a:rPr lang="ru-RU" sz="1200" b="1" baseline="0" dirty="0" smtClean="0"/>
                        <a:t> концерн «Сименс». По данным следствия, десятки млн.</a:t>
                      </a:r>
                      <a:r>
                        <a:rPr lang="en-US" sz="1200" b="1" baseline="0" dirty="0" smtClean="0"/>
                        <a:t>$</a:t>
                      </a:r>
                      <a:r>
                        <a:rPr lang="ru-RU" sz="1200" b="1" baseline="0" dirty="0" smtClean="0"/>
                        <a:t> поступили на счета «левых» компаний. Цель взяток – покупка контрактов в зарубежных странах. В 1999-2006 сомнительные выплаты достигли 420 </a:t>
                      </a:r>
                      <a:r>
                        <a:rPr lang="ru-RU" sz="1200" b="1" baseline="0" dirty="0" err="1" smtClean="0"/>
                        <a:t>млн.евро</a:t>
                      </a:r>
                      <a:r>
                        <a:rPr lang="ru-RU" sz="1200" b="1" baseline="0" dirty="0" smtClean="0"/>
                        <a:t>. Ущерб для компании составил 200 </a:t>
                      </a:r>
                      <a:r>
                        <a:rPr lang="ru-RU" sz="1200" b="1" baseline="0" dirty="0" err="1" smtClean="0"/>
                        <a:t>млн.евро</a:t>
                      </a:r>
                      <a:r>
                        <a:rPr lang="ru-RU" sz="1200" b="1" baseline="0" dirty="0" smtClean="0"/>
                        <a:t>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Наказание в виде лишения свободы участникам схемы, увольнение более 230 менеджеров высшего и среднего звена, введение прямого контроля. В настоящий момент в компании</a:t>
                      </a:r>
                      <a:r>
                        <a:rPr lang="ru-RU" sz="1200" b="1" baseline="0" dirty="0" smtClean="0"/>
                        <a:t> одна из лучших систем контроля. Ускорение принятия конвенции ООН по противодействию коррупции.</a:t>
                      </a:r>
                      <a:endParaRPr lang="ru-RU" sz="1200" b="1" dirty="0"/>
                    </a:p>
                  </a:txBody>
                  <a:tcPr/>
                </a:tc>
              </a:tr>
              <a:tr h="80852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cs typeface="Aharoni" panose="02010803020104030203" pitchFamily="2" charset="-79"/>
                        </a:rPr>
                        <a:t>Чехия</a:t>
                      </a:r>
                      <a:endParaRPr lang="ru-RU" sz="2000" b="1" dirty="0"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Лето 2013. Задержаны крупные чиновники при обыске здания правительства, Министерства обороны и Мэрии Праги. Полиция обнаружила несколько десятков кг. золота, наличные на сумму более 7 млн.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 Золото и наличные чиновники брали за</a:t>
                      </a: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назначение на высокие административные посты.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Чехия ускоренными темпами внедрила международные стандарты противодействия коррупции. 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8927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cs typeface="Aharoni" panose="02010803020104030203" pitchFamily="2" charset="-79"/>
                        </a:rPr>
                        <a:t>Россия</a:t>
                      </a:r>
                      <a:endParaRPr lang="ru-RU" sz="2000" b="1" dirty="0"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2012. Министерство обороны России. Возбуждено 5 уголовных дел в связи с мошенничеством при реализации недвижимости, земельных участков и акций, принадлежащих ОАО </a:t>
                      </a:r>
                      <a:r>
                        <a:rPr lang="ru-RU" sz="12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Оборонсервис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компании,</a:t>
                      </a: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которая управляла имуществом Минобороны. Ущерб – более 3 млрд. руб.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 Министерстве обороны восстановлено подразделение, занимающееся</a:t>
                      </a:r>
                      <a:r>
                        <a:rPr lang="ru-RU" sz="1200" b="1" baseline="0" dirty="0" smtClean="0"/>
                        <a:t> вопросами внутреннего контроля и аудита, сделки по продаже активов проходят коллегиальное рассмотрение, часть активов возвращена в государственную собственность.</a:t>
                      </a:r>
                      <a:endParaRPr lang="ru-RU" sz="1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3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3244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От практик противодействия коррупции зарубежных компаний до </a:t>
            </a:r>
            <a:b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требований законодательства РФ</a:t>
            </a:r>
            <a:endParaRPr lang="ru-RU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0" y="1380551"/>
            <a:ext cx="3054313" cy="452667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08273" y="1597794"/>
            <a:ext cx="8134798" cy="45791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b="1" dirty="0" smtClean="0"/>
              <a:t>Первоначально на рынок России пришла лучшая практика противодействия коррупции от зарубежных компаний, работающих на российском рынке.</a:t>
            </a:r>
          </a:p>
          <a:p>
            <a:pPr marL="0" indent="0">
              <a:buNone/>
            </a:pPr>
            <a:r>
              <a:rPr lang="ru-RU" sz="1400" b="1" dirty="0" smtClean="0"/>
              <a:t>В дальнейшем </a:t>
            </a:r>
            <a:r>
              <a:rPr lang="ru-RU" sz="1400" b="1" dirty="0"/>
              <a:t>Р</a:t>
            </a:r>
            <a:r>
              <a:rPr lang="ru-RU" sz="1400" b="1" dirty="0" smtClean="0"/>
              <a:t>оссия присоединилась к следующим международным соглашениям: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400" b="1" dirty="0" smtClean="0"/>
              <a:t>Конвенция об уголовной ответственности за коррупцию, Совет Европы, </a:t>
            </a:r>
            <a:r>
              <a:rPr lang="ru-RU" sz="1400" b="1" dirty="0"/>
              <a:t>С</a:t>
            </a:r>
            <a:r>
              <a:rPr lang="ru-RU" sz="1400" b="1" dirty="0" smtClean="0"/>
              <a:t>трасбург, 1999.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400" b="1" dirty="0" smtClean="0"/>
              <a:t>Конвенция ООН против коррупции. </a:t>
            </a:r>
            <a:r>
              <a:rPr lang="ru-RU" sz="1400" b="1" dirty="0"/>
              <a:t>(Конвенция Организации Объединённых Наций против коррупции (UNCAC) — первый международно-правовой документ против коррупции, принятый на пленарном заседании 58-й сессии Генеральной Ассамблеи ООН 31 октября 2003 года и вступивший в силу 14 декабря 2005 года. Конвенция состоит из 8 глав, объединяющих 71 </a:t>
            </a:r>
            <a:r>
              <a:rPr lang="ru-RU" sz="1400" b="1" dirty="0" smtClean="0"/>
              <a:t>статью).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400" b="1" dirty="0"/>
              <a:t>Помимо Конвенции ООН против коррупции Российская Федерация участвует в различных международных и региональных организациях, группах и программах, направленных на борьбу и имплементацию механизмов противодействия коррупции. Среди них: Конвенция Совета Европы об отмывании, выявлении, изъятии и конфискации доходов от преступной </a:t>
            </a:r>
            <a:r>
              <a:rPr lang="ru-RU" sz="1400" b="1" dirty="0" smtClean="0"/>
              <a:t>деятельности, </a:t>
            </a:r>
            <a:r>
              <a:rPr lang="ru-RU" sz="1400" b="1" dirty="0"/>
              <a:t>Конвенция Совета Европы об уголовной ответственности за </a:t>
            </a:r>
            <a:r>
              <a:rPr lang="ru-RU" sz="1400" b="1" dirty="0" smtClean="0"/>
              <a:t>коррупцию, </a:t>
            </a:r>
            <a:r>
              <a:rPr lang="ru-RU" sz="1400" b="1" dirty="0"/>
              <a:t>Группа государств против коррупции Совета Европы (ГРЕКО), Конвенция ОЭСР по борьбе с подкупом иностранных должностных лиц при осуществлении международных коммерческих </a:t>
            </a:r>
            <a:r>
              <a:rPr lang="ru-RU" sz="1400" b="1" dirty="0" smtClean="0"/>
              <a:t>сделок, </a:t>
            </a:r>
            <a:r>
              <a:rPr lang="ru-RU" sz="1400" b="1" dirty="0"/>
              <a:t>Группа разработки финансовых мер по борьбе с отмыванием денег (ФАТФ), модельные законы «О борьбе с коррупцией» от 3 апреля 1999 </a:t>
            </a:r>
            <a:r>
              <a:rPr lang="ru-RU" sz="1400" b="1" dirty="0" smtClean="0"/>
              <a:t>года, </a:t>
            </a:r>
            <a:r>
              <a:rPr lang="ru-RU" sz="1400" b="1" dirty="0"/>
              <a:t>«Основы законодательства об антикоррупционной политике» от 15 ноября 2003 </a:t>
            </a:r>
            <a:r>
              <a:rPr lang="ru-RU" sz="1400" b="1" dirty="0" smtClean="0"/>
              <a:t>года, </a:t>
            </a:r>
            <a:r>
              <a:rPr lang="ru-RU" sz="1400" b="1" dirty="0"/>
              <a:t>«О противодействии коррупции» (новая редакция) от 25 ноября 2008 </a:t>
            </a:r>
            <a:r>
              <a:rPr lang="ru-RU" sz="1400" b="1" dirty="0" smtClean="0"/>
              <a:t>года, </a:t>
            </a:r>
            <a:r>
              <a:rPr lang="ru-RU" sz="1400" b="1" dirty="0"/>
              <a:t>«О противодействии легализации („отмыванию“) доходов, полученных незаконным путём» от 3 апреля 2008 </a:t>
            </a:r>
            <a:r>
              <a:rPr lang="ru-RU" sz="1400" b="1" dirty="0" smtClean="0"/>
              <a:t>года, </a:t>
            </a:r>
            <a:r>
              <a:rPr lang="ru-RU" sz="1400" b="1" dirty="0"/>
              <a:t>Декларация «Группы восьми» от 16 июля 2006 года «Борьба с коррупцией на высоком уровне</a:t>
            </a:r>
            <a:r>
              <a:rPr lang="ru-RU" sz="1400" b="1" dirty="0" smtClean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2581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2901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Конвенция ООН против коррупции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8026"/>
            <a:ext cx="3330677" cy="462116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68877" y="1288026"/>
            <a:ext cx="7184923" cy="4719484"/>
          </a:xfrm>
        </p:spPr>
        <p:txBody>
          <a:bodyPr>
            <a:normAutofit/>
          </a:bodyPr>
          <a:lstStyle/>
          <a:p>
            <a:r>
              <a:rPr lang="ru-RU" sz="1500" b="1" dirty="0"/>
              <a:t>9 декабря 2003 года на Политической конференции высокого уровня в </a:t>
            </a:r>
            <a:r>
              <a:rPr lang="ru-RU" sz="1500" b="1" dirty="0" err="1"/>
              <a:t>Мериде</a:t>
            </a:r>
            <a:r>
              <a:rPr lang="ru-RU" sz="1500" b="1" dirty="0"/>
              <a:t> (Мексика) Конвенция ООН против </a:t>
            </a:r>
            <a:r>
              <a:rPr lang="ru-RU" sz="1500" b="1" dirty="0" smtClean="0"/>
              <a:t>коррупции </a:t>
            </a:r>
            <a:r>
              <a:rPr lang="ru-RU" sz="1500" b="1" dirty="0"/>
              <a:t>была открыта для подписания. День начала работы конференции был объявлен Международным днём борьбы с коррупцией.</a:t>
            </a:r>
          </a:p>
          <a:p>
            <a:r>
              <a:rPr lang="ru-RU" sz="1500" b="1" dirty="0" smtClean="0"/>
              <a:t>В </a:t>
            </a:r>
            <a:r>
              <a:rPr lang="ru-RU" sz="1500" b="1" dirty="0"/>
              <a:t>настоящий момент к Конвенции присоединились 172 государств. Государства-участники приняли на себя обязательства по внедрению антикоррупционных мер в области законодательства, государственных институтов и </a:t>
            </a:r>
            <a:r>
              <a:rPr lang="ru-RU" sz="1500" b="1" dirty="0" err="1"/>
              <a:t>правоприменения</a:t>
            </a:r>
            <a:r>
              <a:rPr lang="ru-RU" sz="1500" b="1" dirty="0"/>
              <a:t>. Каждое из государств-участников Конвенции призвано в соответствии с принципами честности, ответственности и прозрачности разрабатывать и проводить политику по противодействию и предупреждению коррупции, повышать эффективность работы существующих институтов, антикоррупционных мер, а также развивать сотрудничество по борьбе с коррупцией на международном и региональном уровне</a:t>
            </a:r>
            <a:r>
              <a:rPr lang="ru-RU" sz="1500" b="1" dirty="0" smtClean="0"/>
              <a:t>.</a:t>
            </a:r>
          </a:p>
          <a:p>
            <a:r>
              <a:rPr lang="ru-RU" sz="1500" b="1" dirty="0"/>
              <a:t>Российская Федерация подписала Конвенцию ООН против коррупции 9 декабря 2003 года, а ратифицировала 8 марта 2006 года (N 40-ФЗ</a:t>
            </a:r>
            <a:r>
              <a:rPr lang="ru-RU" sz="1500" b="1" dirty="0" smtClean="0"/>
              <a:t>). </a:t>
            </a:r>
            <a:r>
              <a:rPr lang="ru-RU" sz="1500" b="1" dirty="0"/>
              <a:t>Федеральный закон о ратификации содержит заявления по отдельным статьям и пунктам, по которым Россия обладает юрисдикцией и обязательностью для исполнения. В этот список не вошли, например: ст.20 «Незаконное обогащение», ст. 26 «Ответственность юридических лиц», ст. 54 «Механизмы изъятия имущества посредством международного сотрудничества в деле конфискации», ст. 57 «Возвращение активов и распоряжение ими</a:t>
            </a:r>
            <a:r>
              <a:rPr lang="ru-RU" sz="1500" b="1" dirty="0" smtClean="0"/>
              <a:t>».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20888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571" y="365125"/>
            <a:ext cx="6514506" cy="1144441"/>
          </a:xfrm>
          <a:prstGeom prst="rect">
            <a:avLst/>
          </a:prstGeom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2037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664143" y="1472666"/>
            <a:ext cx="5390148" cy="4822256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ru-RU" sz="1400" b="1" dirty="0"/>
              <a:t>О противодействии коррупции: Федеральный закон от 25.12.2008 № 273-ФЗ // Российская газета. – 30.12.2008. - № 266.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ru-RU" sz="1400" b="1" dirty="0"/>
              <a:t>Уголовный кодекс Российской Федерации (статьи 159 (часть 3), 159.2 (часть 3), 160 (часть 3), 201, 204, 285, 285.1, 286, 289, 290, 291, 291.1, 292).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ru-RU" sz="1400" b="1" dirty="0"/>
              <a:t>Кодекс Российской Федерации об административных правонарушениях (статьи 15.14, 19.28, 19.29).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ru-RU" sz="1400" b="1" dirty="0"/>
              <a:t>Национальная стратегия противодействия коррупции: Утверждена Указом Президента РФ  от 13.04.2010 № 460 // Собрание законодательства РФ. - 19.04.2010. - № 16. - Ст. 1875. 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ru-RU" sz="1400" b="1" dirty="0"/>
              <a:t>Национальные планы противодействия коррупции (на соответствующие годы), утверждаемые Указами Президента РФ.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ru-RU" sz="1400" b="1" dirty="0"/>
              <a:t>Перечень № 23 преступлений коррупционной направленности (в настоящее время - перечень № 23, введенный в действие Указанием Генеральной прокуратуры РФ № 744/11 и МВД России № 3 от 31.12.2014)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ru-RU" sz="1400" b="1" dirty="0"/>
              <a:t>О дополнительных мерах по противодействию коррупции в Санкт-Петербурге: Закон от 29.10.2008 № 674-122 // Санкт-Петербургские ведомости. - 28.11.2008. - № 224.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b="1" dirty="0"/>
              <a:t>О мерах по реализации статьи 12 Федерального закона «О противодействии коррупции»: Закон Санкт-Петербурга от 19.09.2010 № 504-118 // Санкт-Петербургские ведомости. - 08.11.2010. -  № 209. 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400" b="1" dirty="0" smtClean="0">
              <a:latin typeface="+mj-lt"/>
            </a:endParaRPr>
          </a:p>
          <a:p>
            <a:pPr marL="0" indent="0">
              <a:buNone/>
            </a:pPr>
            <a:r>
              <a:rPr lang="ru-RU" sz="1400" b="1" dirty="0"/>
              <a:t/>
            </a:r>
            <a:br>
              <a:rPr lang="ru-RU" sz="1400" b="1" dirty="0"/>
            </a:br>
            <a:endParaRPr lang="ru-RU" sz="1400" b="1" dirty="0" smtClean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208295" y="1472665"/>
            <a:ext cx="5145505" cy="4822257"/>
          </a:xfrm>
        </p:spPr>
        <p:txBody>
          <a:bodyPr>
            <a:normAutofit fontScale="3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4300" b="1" dirty="0" smtClean="0"/>
              <a:t>О </a:t>
            </a:r>
            <a:r>
              <a:rPr lang="ru-RU" sz="4300" b="1" dirty="0"/>
              <a:t>дополнительных мерах по противодействию коррупции в Санкт-Петербурге: Закон от 29.10.2008 № 674-122 // Санкт-Петербургские ведомости. - 28.11.2008. - № 224.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300" b="1" dirty="0"/>
              <a:t>О </a:t>
            </a:r>
            <a:r>
              <a:rPr lang="ru-RU" sz="4300" b="1" dirty="0" err="1" smtClean="0"/>
              <a:t>коррупционно</a:t>
            </a:r>
            <a:r>
              <a:rPr lang="ru-RU" sz="4300" b="1" dirty="0" smtClean="0"/>
              <a:t>-опасных </a:t>
            </a:r>
            <a:r>
              <a:rPr lang="ru-RU" sz="4300" b="1" dirty="0"/>
              <a:t>функциях, выполняемых исполнительными органами государственной власти Санкт-Петербурга: Распоряжение Правительства Санкт-Петербурга от 06.03.2013 № 15-рп // Официальный сайт Администрации Санкт-Петербурга http://www.gov.spb.ru, 07.03.2013.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300" b="1" dirty="0" smtClean="0"/>
              <a:t>Планы </a:t>
            </a:r>
            <a:r>
              <a:rPr lang="ru-RU" sz="4300" b="1" dirty="0"/>
              <a:t>противодействия коррупции в Санкт-Петербурге (на соответствующие годы</a:t>
            </a:r>
            <a:r>
              <a:rPr lang="ru-RU" sz="4300" b="1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300" b="1" dirty="0"/>
              <a:t>Об утверждении Методических рекомендаций по формированию и организации деятельности комиссии по противодействию коррупции в государственном учреждении </a:t>
            </a:r>
            <a:r>
              <a:rPr lang="ru-RU" sz="4300" b="1" dirty="0" smtClean="0"/>
              <a:t>Санкт-Петербурга, подведомственном </a:t>
            </a:r>
            <a:r>
              <a:rPr lang="ru-RU" sz="4300" b="1" dirty="0"/>
              <a:t>исполнительному органу государственной власти Санкт-Петербурга: Распоряжение Комитета по вопросам законности, правопорядка и безопасности от 29.05.2015 № 127-р</a:t>
            </a:r>
            <a:r>
              <a:rPr lang="ru-RU" sz="4300" b="1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300" b="1" dirty="0" smtClean="0"/>
              <a:t>Распоряжение администрации Губернатора Санкт-Петербурга от 07.06.2016 №26-ра «Об организации работы по реализации антикоррупционной политики» 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4300" b="1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sz="4300" b="1" dirty="0"/>
          </a:p>
        </p:txBody>
      </p:sp>
    </p:spTree>
    <p:extLst>
      <p:ext uri="{BB962C8B-B14F-4D97-AF65-F5344CB8AC3E}">
        <p14:creationId xmlns:p14="http://schemas.microsoft.com/office/powerpoint/2010/main" val="23565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0645" y="1772646"/>
            <a:ext cx="90260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4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 01.01.2013 действует статья 13.3. Закона 273-ФЗ «О противодействии коррупции», обязывающая ВСЕ организации утвердить и реализовать меры по противодействию коррупции.</a:t>
            </a:r>
          </a:p>
        </p:txBody>
      </p:sp>
    </p:spTree>
    <p:extLst>
      <p:ext uri="{BB962C8B-B14F-4D97-AF65-F5344CB8AC3E}">
        <p14:creationId xmlns:p14="http://schemas.microsoft.com/office/powerpoint/2010/main" val="407352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23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Обращения граждан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199535"/>
            <a:ext cx="10515600" cy="497742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С апреля 2009 Комитет обеспечивает функционирование специальной линии «Нет коррупции!», которая включает электронный почтовый ящик </a:t>
            </a:r>
            <a:r>
              <a:rPr lang="en-US" dirty="0" smtClean="0"/>
              <a:t>(</a:t>
            </a:r>
            <a:r>
              <a:rPr lang="en-US" b="1" dirty="0" smtClean="0">
                <a:hlinkClick r:id="rId2"/>
              </a:rPr>
              <a:t>http</a:t>
            </a:r>
            <a:r>
              <a:rPr lang="ru-RU" b="1" dirty="0" smtClean="0">
                <a:hlinkClick r:id="rId2"/>
              </a:rPr>
              <a:t>:</a:t>
            </a:r>
            <a:r>
              <a:rPr lang="en-US" b="1" dirty="0" smtClean="0">
                <a:hlinkClick r:id="rId2"/>
              </a:rPr>
              <a:t>//www.zakon.gov.spb.ru/hot_line</a:t>
            </a:r>
            <a:r>
              <a:rPr lang="en-US" dirty="0" smtClean="0"/>
              <a:t>) </a:t>
            </a:r>
            <a:r>
              <a:rPr lang="ru-RU" dirty="0" smtClean="0"/>
              <a:t>на сайте администрации Санкт-Петербурга в сети интернет</a:t>
            </a:r>
            <a:r>
              <a:rPr lang="ru-RU" dirty="0"/>
              <a:t>, </a:t>
            </a:r>
            <a:r>
              <a:rPr lang="ru-RU" dirty="0" smtClean="0"/>
              <a:t>и постоянно </a:t>
            </a:r>
            <a:r>
              <a:rPr lang="ru-RU" dirty="0"/>
              <a:t>действующую </a:t>
            </a:r>
            <a:r>
              <a:rPr lang="ru-RU" b="1" dirty="0" smtClean="0">
                <a:solidFill>
                  <a:srgbClr val="C00000"/>
                </a:solidFill>
              </a:rPr>
              <a:t>телефонную </a:t>
            </a:r>
            <a:r>
              <a:rPr lang="ru-RU" b="1" dirty="0">
                <a:solidFill>
                  <a:srgbClr val="C00000"/>
                </a:solidFill>
              </a:rPr>
              <a:t>линию </a:t>
            </a:r>
            <a:r>
              <a:rPr lang="ru-RU" b="1" dirty="0" smtClean="0">
                <a:solidFill>
                  <a:srgbClr val="C00000"/>
                </a:solidFill>
              </a:rPr>
              <a:t>(576-77-65), </a:t>
            </a:r>
            <a:r>
              <a:rPr lang="ru-RU" b="1" dirty="0">
                <a:solidFill>
                  <a:srgbClr val="C00000"/>
                </a:solidFill>
              </a:rPr>
              <a:t>работающую в </a:t>
            </a:r>
            <a:r>
              <a:rPr lang="ru-RU" b="1" dirty="0" smtClean="0">
                <a:solidFill>
                  <a:srgbClr val="C00000"/>
                </a:solidFill>
              </a:rPr>
              <a:t>режиме </a:t>
            </a:r>
            <a:r>
              <a:rPr lang="ru-RU" b="1" dirty="0">
                <a:solidFill>
                  <a:srgbClr val="C00000"/>
                </a:solidFill>
              </a:rPr>
              <a:t>автоответчика</a:t>
            </a:r>
            <a:r>
              <a:rPr lang="ru-RU" dirty="0"/>
              <a:t>. О коррупционных проявлениях жители </a:t>
            </a:r>
            <a:r>
              <a:rPr lang="ru-RU" dirty="0" smtClean="0"/>
              <a:t>Санкт-Петербурга также </a:t>
            </a:r>
            <a:r>
              <a:rPr lang="ru-RU" dirty="0"/>
              <a:t>могут </a:t>
            </a:r>
            <a:r>
              <a:rPr lang="ru-RU" dirty="0" smtClean="0"/>
              <a:t>сообщать  </a:t>
            </a:r>
            <a:r>
              <a:rPr lang="ru-RU" b="1" dirty="0">
                <a:solidFill>
                  <a:srgbClr val="C00000"/>
                </a:solidFill>
              </a:rPr>
              <a:t>по  почте  </a:t>
            </a:r>
            <a:r>
              <a:rPr lang="ru-RU" dirty="0"/>
              <a:t>либо  обращаться  </a:t>
            </a:r>
            <a:r>
              <a:rPr lang="ru-RU" dirty="0" smtClean="0"/>
              <a:t>во  все </a:t>
            </a:r>
            <a:r>
              <a:rPr lang="ru-RU" b="1" dirty="0" smtClean="0">
                <a:solidFill>
                  <a:srgbClr val="C00000"/>
                </a:solidFill>
              </a:rPr>
              <a:t>исполнительные органы на информационные ресурсы</a:t>
            </a:r>
            <a:r>
              <a:rPr lang="ru-RU" dirty="0" smtClean="0"/>
              <a:t>, обеспечивающие прием </a:t>
            </a:r>
            <a:r>
              <a:rPr lang="ru-RU" dirty="0"/>
              <a:t>обращений граждан</a:t>
            </a:r>
            <a:r>
              <a:rPr lang="ru-RU" dirty="0" smtClean="0"/>
              <a:t>. Тем  </a:t>
            </a:r>
            <a:r>
              <a:rPr lang="ru-RU" dirty="0"/>
              <a:t>самым,  </a:t>
            </a:r>
            <a:r>
              <a:rPr lang="ru-RU" dirty="0" smtClean="0"/>
              <a:t>через  </a:t>
            </a:r>
            <a:r>
              <a:rPr lang="ru-RU" dirty="0"/>
              <a:t>средства  связи  и  </a:t>
            </a:r>
            <a:r>
              <a:rPr lang="ru-RU" dirty="0" smtClean="0"/>
              <a:t>Интернет-ресурсы в  Санкт-Петербурге </a:t>
            </a:r>
            <a:r>
              <a:rPr lang="ru-RU" dirty="0"/>
              <a:t>гражданам предоставляется возможность </a:t>
            </a:r>
            <a:r>
              <a:rPr lang="ru-RU" dirty="0" smtClean="0"/>
              <a:t>сообщать не </a:t>
            </a:r>
            <a:r>
              <a:rPr lang="ru-RU" dirty="0"/>
              <a:t>только о </a:t>
            </a:r>
            <a:r>
              <a:rPr lang="ru-RU" dirty="0" smtClean="0"/>
              <a:t>проявлениях </a:t>
            </a:r>
            <a:r>
              <a:rPr lang="ru-RU" dirty="0"/>
              <a:t>коррупции в различных сферах </a:t>
            </a:r>
            <a:r>
              <a:rPr lang="ru-RU" dirty="0" smtClean="0"/>
              <a:t>жизнедеятельности</a:t>
            </a:r>
            <a:r>
              <a:rPr lang="ru-RU" dirty="0"/>
              <a:t>, но и об иных </a:t>
            </a:r>
            <a:r>
              <a:rPr lang="ru-RU" dirty="0" smtClean="0"/>
              <a:t>противоправных</a:t>
            </a:r>
            <a:r>
              <a:rPr lang="ru-RU" dirty="0"/>
              <a:t>,  по  мнению  </a:t>
            </a:r>
            <a:r>
              <a:rPr lang="ru-RU" dirty="0" smtClean="0"/>
              <a:t>заявителей</a:t>
            </a:r>
            <a:r>
              <a:rPr lang="ru-RU" dirty="0"/>
              <a:t>,  действиях  (бездействии) </a:t>
            </a:r>
            <a:r>
              <a:rPr lang="ru-RU" dirty="0" smtClean="0"/>
              <a:t>государственных </a:t>
            </a:r>
            <a:r>
              <a:rPr lang="ru-RU" dirty="0"/>
              <a:t>органов, организаций и их должностных лиц. </a:t>
            </a:r>
          </a:p>
        </p:txBody>
      </p:sp>
    </p:spTree>
    <p:extLst>
      <p:ext uri="{BB962C8B-B14F-4D97-AF65-F5344CB8AC3E}">
        <p14:creationId xmlns:p14="http://schemas.microsoft.com/office/powerpoint/2010/main" val="115062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f">
  <a:themeElements>
    <a:clrScheme name="Другая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9194C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f">
  <a:themeElements>
    <a:clrScheme name="Другая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9194C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f">
  <a:themeElements>
    <a:clrScheme name="Другая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9194C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f">
  <a:themeElements>
    <a:clrScheme name="Другая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9194C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mf">
  <a:themeElements>
    <a:clrScheme name="Другая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9194C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mf">
  <a:themeElements>
    <a:clrScheme name="Другая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9194C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3536</Words>
  <Application>Microsoft Office PowerPoint</Application>
  <PresentationFormat>Широкоэкранный</PresentationFormat>
  <Paragraphs>249</Paragraphs>
  <Slides>26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45" baseType="lpstr">
      <vt:lpstr>Arial Unicode MS</vt:lpstr>
      <vt:lpstr>ＭＳ Ｐゴシック</vt:lpstr>
      <vt:lpstr>Aharoni</vt:lpstr>
      <vt:lpstr>Arial</vt:lpstr>
      <vt:lpstr>Arial Black</vt:lpstr>
      <vt:lpstr>Calibri</vt:lpstr>
      <vt:lpstr>Calibri Light</vt:lpstr>
      <vt:lpstr>Courier New</vt:lpstr>
      <vt:lpstr>Franklin Gothic Medium</vt:lpstr>
      <vt:lpstr>Times New Roman</vt:lpstr>
      <vt:lpstr>Wingdings</vt:lpstr>
      <vt:lpstr>Тема Office</vt:lpstr>
      <vt:lpstr>mf</vt:lpstr>
      <vt:lpstr>1_mf</vt:lpstr>
      <vt:lpstr>2_mf</vt:lpstr>
      <vt:lpstr>3_mf</vt:lpstr>
      <vt:lpstr>4_mf</vt:lpstr>
      <vt:lpstr>5_mf</vt:lpstr>
      <vt:lpstr>think-cell Slide</vt:lpstr>
      <vt:lpstr>Презентация PowerPoint</vt:lpstr>
      <vt:lpstr>Презентация PowerPoint</vt:lpstr>
      <vt:lpstr>Боремся с наследием – традиции челобитников, ходоков и «решальщиков» снижают роль норм закона</vt:lpstr>
      <vt:lpstr>Громкие коррупционные скандалы в мире</vt:lpstr>
      <vt:lpstr>От практик противодействия коррупции зарубежных компаний до  требований законодательства РФ</vt:lpstr>
      <vt:lpstr>Конвенция ООН против коррупции</vt:lpstr>
      <vt:lpstr>Презентация PowerPoint</vt:lpstr>
      <vt:lpstr>Презентация PowerPoint</vt:lpstr>
      <vt:lpstr> Обращения граждан</vt:lpstr>
      <vt:lpstr>Презентация PowerPoint</vt:lpstr>
      <vt:lpstr>Презентация PowerPoint</vt:lpstr>
      <vt:lpstr> Распределение обращений о коррупции по сферам  общественной деятельности в 2015 </vt:lpstr>
      <vt:lpstr>Работа в области противодействия коррупции в СПб ГАУ «ЦГЭ» (2011-2016гг.)</vt:lpstr>
      <vt:lpstr>Признаки, характеризующие коррупционное поведение работника ГУ при осуществлении коррупционно-опасных функций: </vt:lpstr>
      <vt:lpstr>Признаки, характеризующие коррупционное поведение работника ГУ при осуществлении коррупционно-опасных функций: </vt:lpstr>
      <vt:lpstr>Презентация PowerPoint</vt:lpstr>
      <vt:lpstr>Почему важно бороться                   с коррупцией</vt:lpstr>
      <vt:lpstr>Какую ответственность несут коррупционеры</vt:lpstr>
      <vt:lpstr>Презентация PowerPoint</vt:lpstr>
      <vt:lpstr>Презентация PowerPoint</vt:lpstr>
      <vt:lpstr>Презентация PowerPoint</vt:lpstr>
      <vt:lpstr>Что считается НАРУШЕНИЕМ  Политики противодействия взяточничеству  и коррупции?</vt:lpstr>
      <vt:lpstr>Что нужно делать?</vt:lpstr>
      <vt:lpstr>Схема предотвращения конфликта  интересов </vt:lpstr>
      <vt:lpstr>ОБЩИЕ ОБЯЗАННОСТИ РАБОТНИКОВ И УЧРЕЖДЕНИЯ, СВЯЗАННЫЕ С ПРЕДУПРЕЖДЕНИЕМ И ПРОТИВОДЕЙСТВИЕМ КОРРУПЦИИ</vt:lpstr>
      <vt:lpstr>Перечень должностей, замещение которых связано с коррупционными рисками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Антонина Ю. Назарова</dc:creator>
  <cp:lastModifiedBy>Ольга Ю. Чугунова</cp:lastModifiedBy>
  <cp:revision>70</cp:revision>
  <dcterms:created xsi:type="dcterms:W3CDTF">2016-07-26T08:16:23Z</dcterms:created>
  <dcterms:modified xsi:type="dcterms:W3CDTF">2016-08-09T07:26:39Z</dcterms:modified>
</cp:coreProperties>
</file>